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292" r:id="rId3"/>
    <p:sldId id="259" r:id="rId4"/>
    <p:sldId id="260" r:id="rId5"/>
    <p:sldId id="261" r:id="rId6"/>
    <p:sldId id="297" r:id="rId7"/>
    <p:sldId id="298" r:id="rId8"/>
    <p:sldId id="263" r:id="rId9"/>
    <p:sldId id="265" r:id="rId10"/>
    <p:sldId id="266" r:id="rId11"/>
    <p:sldId id="267" r:id="rId12"/>
    <p:sldId id="268" r:id="rId13"/>
    <p:sldId id="269" r:id="rId14"/>
    <p:sldId id="270" r:id="rId15"/>
    <p:sldId id="271" r:id="rId16"/>
    <p:sldId id="301" r:id="rId17"/>
    <p:sldId id="272" r:id="rId18"/>
    <p:sldId id="299" r:id="rId19"/>
    <p:sldId id="300" r:id="rId20"/>
    <p:sldId id="274" r:id="rId21"/>
    <p:sldId id="276" r:id="rId22"/>
    <p:sldId id="277" r:id="rId23"/>
    <p:sldId id="278" r:id="rId24"/>
    <p:sldId id="279" r:id="rId25"/>
    <p:sldId id="281" r:id="rId26"/>
    <p:sldId id="282" r:id="rId27"/>
    <p:sldId id="284" r:id="rId28"/>
    <p:sldId id="285" r:id="rId29"/>
    <p:sldId id="286" r:id="rId30"/>
    <p:sldId id="294" r:id="rId31"/>
    <p:sldId id="295" r:id="rId32"/>
    <p:sldId id="287" r:id="rId33"/>
    <p:sldId id="296" r:id="rId34"/>
    <p:sldId id="280" r:id="rId35"/>
    <p:sldId id="289" r:id="rId36"/>
    <p:sldId id="290" r:id="rId37"/>
    <p:sldId id="293"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78" autoAdjust="0"/>
  </p:normalViewPr>
  <p:slideViewPr>
    <p:cSldViewPr snapToGrid="0" snapToObjects="1">
      <p:cViewPr>
        <p:scale>
          <a:sx n="112" d="100"/>
          <a:sy n="112" d="100"/>
        </p:scale>
        <p:origin x="-154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44EA82-B503-F640-9CAD-FC0BC3D6809F}" type="datetimeFigureOut">
              <a:rPr lang="en-US" smtClean="0"/>
              <a:t>01/12/18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DBFCBC-4AE8-CD4D-A138-F4C8A2797148}" type="slidenum">
              <a:rPr lang="en-US" smtClean="0"/>
              <a:t>‹#›</a:t>
            </a:fld>
            <a:endParaRPr lang="en-US"/>
          </a:p>
        </p:txBody>
      </p:sp>
    </p:spTree>
    <p:extLst>
      <p:ext uri="{BB962C8B-B14F-4D97-AF65-F5344CB8AC3E}">
        <p14:creationId xmlns:p14="http://schemas.microsoft.com/office/powerpoint/2010/main" val="12652536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commons.wikimedia.org</a:t>
            </a:r>
            <a:r>
              <a:rPr lang="en-US" dirty="0" smtClean="0"/>
              <a:t>/wiki/</a:t>
            </a:r>
            <a:r>
              <a:rPr lang="en-US" dirty="0" err="1" smtClean="0"/>
              <a:t>File:Caricature_David_Hume.jpg</a:t>
            </a:r>
            <a:endParaRPr lang="en-US" dirty="0" smtClean="0"/>
          </a:p>
          <a:p>
            <a:endParaRPr lang="en-US" dirty="0" smtClean="0"/>
          </a:p>
          <a:p>
            <a:r>
              <a:rPr lang="en-US" dirty="0" smtClean="0"/>
              <a:t>https://</a:t>
            </a:r>
            <a:r>
              <a:rPr lang="en-US" dirty="0" err="1" smtClean="0"/>
              <a:t>commons.wikimedia.org</a:t>
            </a:r>
            <a:r>
              <a:rPr lang="en-US" dirty="0" smtClean="0"/>
              <a:t>/wiki/</a:t>
            </a:r>
            <a:r>
              <a:rPr lang="en-US" dirty="0" err="1" smtClean="0"/>
              <a:t>File:Missing_blue_shade.svg</a:t>
            </a:r>
            <a:endParaRPr lang="en-US" dirty="0"/>
          </a:p>
        </p:txBody>
      </p:sp>
      <p:sp>
        <p:nvSpPr>
          <p:cNvPr id="4" name="Slide Number Placeholder 3"/>
          <p:cNvSpPr>
            <a:spLocks noGrp="1"/>
          </p:cNvSpPr>
          <p:nvPr>
            <p:ph type="sldNum" sz="quarter" idx="10"/>
          </p:nvPr>
        </p:nvSpPr>
        <p:spPr/>
        <p:txBody>
          <a:bodyPr/>
          <a:lstStyle/>
          <a:p>
            <a:fld id="{39DBFCBC-4AE8-CD4D-A138-F4C8A2797148}" type="slidenum">
              <a:rPr lang="en-US" smtClean="0"/>
              <a:t>1</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Hume</a:t>
            </a:r>
            <a:r>
              <a:rPr lang="en-US" baseline="0" dirty="0" smtClean="0"/>
              <a:t> talking about </a:t>
            </a:r>
            <a:r>
              <a:rPr lang="en-US" baseline="0" dirty="0" err="1" smtClean="0"/>
              <a:t>colours</a:t>
            </a:r>
            <a:r>
              <a:rPr lang="en-US" baseline="0" dirty="0" smtClean="0"/>
              <a:t> out there in the world or </a:t>
            </a:r>
            <a:r>
              <a:rPr lang="en-US" baseline="0" dirty="0" err="1" smtClean="0"/>
              <a:t>colours</a:t>
            </a:r>
            <a:r>
              <a:rPr lang="en-US" baseline="0" dirty="0" smtClean="0"/>
              <a:t> as perceptions of the mind?</a:t>
            </a:r>
          </a:p>
          <a:p>
            <a:r>
              <a:rPr lang="en-US" baseline="0" dirty="0" smtClean="0"/>
              <a:t>Is he talking about impressions or ideas?</a:t>
            </a:r>
            <a:endParaRPr lang="en-US" dirty="0" smtClean="0"/>
          </a:p>
          <a:p>
            <a:endParaRPr lang="en-US" dirty="0" smtClean="0"/>
          </a:p>
          <a:p>
            <a:r>
              <a:rPr lang="en-US" baseline="0" dirty="0" smtClean="0"/>
              <a:t>Hume is talking about </a:t>
            </a:r>
            <a:r>
              <a:rPr lang="en-US" b="1" i="1" baseline="0" dirty="0" smtClean="0"/>
              <a:t>ideas</a:t>
            </a:r>
            <a:r>
              <a:rPr lang="en-US" baseline="0" dirty="0" smtClean="0"/>
              <a:t> of </a:t>
            </a:r>
            <a:r>
              <a:rPr lang="en-US" baseline="0" dirty="0" err="1" smtClean="0"/>
              <a:t>colour</a:t>
            </a:r>
            <a:r>
              <a:rPr lang="en-US" baseline="0" dirty="0" smtClean="0"/>
              <a:t>. Although he says ‘enter by the eye</a:t>
            </a:r>
            <a:r>
              <a:rPr lang="is-IS" baseline="0" dirty="0" smtClean="0"/>
              <a:t>…conveyed by the ear’ he does seem to be talking about </a:t>
            </a:r>
            <a:r>
              <a:rPr lang="is-IS" b="1" baseline="0" dirty="0" smtClean="0"/>
              <a:t>ideas</a:t>
            </a:r>
            <a:r>
              <a:rPr lang="is-IS" baseline="0" dirty="0" smtClean="0"/>
              <a:t> rather than impressions.</a:t>
            </a:r>
          </a:p>
          <a:p>
            <a:endParaRPr lang="is-IS" baseline="0" dirty="0" smtClean="0"/>
          </a:p>
          <a:p>
            <a:r>
              <a:rPr lang="is-IS" baseline="0" dirty="0" smtClean="0"/>
              <a:t>Can you give examples of colours that are different but resemble each other?</a:t>
            </a:r>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10</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picture the black and the grey presumably resemble each other more than say the green and the yellow.</a:t>
            </a:r>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11</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12</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each distinct shade of purple gives rise to a distinct idea and each distinct shade of yellow gives rise to a distinct idea, an so on.</a:t>
            </a:r>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13</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14</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15</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16</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17</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18</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19</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this known as? — The Copy Principle. </a:t>
            </a:r>
          </a:p>
          <a:p>
            <a:r>
              <a:rPr lang="en-US" dirty="0" smtClean="0"/>
              <a:t>More specifically in the Treatise Hume says that every simple idea is copied from a simple impression.</a:t>
            </a:r>
          </a:p>
          <a:p>
            <a:r>
              <a:rPr lang="en-US" dirty="0" smtClean="0"/>
              <a:t>What is meant by a SIMPLE ideas? — something that cannot be broken down into parts. Hume regards </a:t>
            </a:r>
            <a:r>
              <a:rPr lang="en-US" dirty="0" err="1" smtClean="0"/>
              <a:t>colours</a:t>
            </a:r>
            <a:r>
              <a:rPr lang="en-US" dirty="0" smtClean="0"/>
              <a:t> as simple impressions and ideas.</a:t>
            </a:r>
          </a:p>
          <a:p>
            <a:endParaRPr lang="en-US" dirty="0"/>
          </a:p>
        </p:txBody>
      </p:sp>
      <p:sp>
        <p:nvSpPr>
          <p:cNvPr id="4" name="Slide Number Placeholder 3"/>
          <p:cNvSpPr>
            <a:spLocks noGrp="1"/>
          </p:cNvSpPr>
          <p:nvPr>
            <p:ph type="sldNum" sz="quarter" idx="10"/>
          </p:nvPr>
        </p:nvSpPr>
        <p:spPr/>
        <p:txBody>
          <a:bodyPr/>
          <a:lstStyle/>
          <a:p>
            <a:fld id="{39DBFCBC-4AE8-CD4D-A138-F4C8A2797148}" type="slidenum">
              <a:rPr lang="en-US" smtClean="0"/>
              <a:t>2</a:t>
            </a:fld>
            <a:endParaRPr lang="en-US"/>
          </a:p>
        </p:txBody>
      </p:sp>
    </p:spTree>
    <p:extLst>
      <p:ext uri="{BB962C8B-B14F-4D97-AF65-F5344CB8AC3E}">
        <p14:creationId xmlns:p14="http://schemas.microsoft.com/office/powerpoint/2010/main" val="3555536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20</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21</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22</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23</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refer to the person in this thought experiment as an Experience </a:t>
            </a:r>
            <a:r>
              <a:rPr lang="en-US" dirty="0" err="1" smtClean="0"/>
              <a:t>Defficient</a:t>
            </a:r>
            <a:r>
              <a:rPr lang="en-US" dirty="0" smtClean="0"/>
              <a:t> Person [EDP]</a:t>
            </a:r>
          </a:p>
          <a:p>
            <a:endParaRPr lang="en-US" dirty="0" smtClean="0"/>
          </a:p>
          <a:p>
            <a:r>
              <a:rPr lang="en-US" dirty="0" smtClean="0"/>
              <a:t>Can you imagine any scenario where there</a:t>
            </a:r>
            <a:r>
              <a:rPr lang="en-US" baseline="0" dirty="0" smtClean="0"/>
              <a:t> would be such an EDP?</a:t>
            </a:r>
          </a:p>
          <a:p>
            <a:r>
              <a:rPr lang="en-US" baseline="0" dirty="0" smtClean="0"/>
              <a:t>Is it possible to know how such an EDP would experience the world?</a:t>
            </a:r>
          </a:p>
          <a:p>
            <a:r>
              <a:rPr lang="en-US" baseline="0" dirty="0" smtClean="0"/>
              <a:t>What mistakes might we make in trying to imagine what it would be like to be an EDP?</a:t>
            </a:r>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24</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it make a difference whether these shades are spaced out or whether they are laid out touching</a:t>
            </a:r>
            <a:r>
              <a:rPr lang="en-US" baseline="0" dirty="0" smtClean="0"/>
              <a:t> one another? </a:t>
            </a:r>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25</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26</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27</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Hume doesn’t tell us how many steps</a:t>
            </a:r>
            <a:r>
              <a:rPr lang="en-US" baseline="0" dirty="0" smtClean="0"/>
              <a:t> there are in the gradient he just says ‘all the different shades’. The result of the thought experiment might be different depending on the number of steps.</a:t>
            </a:r>
          </a:p>
          <a:p>
            <a:r>
              <a:rPr lang="en-US" baseline="0" dirty="0" smtClean="0"/>
              <a:t>A continuum is not the same thing as a series of steps. We will need to think about whether that makes a difference to the thought experiment.</a:t>
            </a:r>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28</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lots of steps in the gradient and with the steps not touching one another that doesn’t seem to be true. Will it be true if you only had five steps</a:t>
            </a:r>
            <a:r>
              <a:rPr lang="en-US" baseline="0" dirty="0" smtClean="0"/>
              <a:t> in the gradient and removed one of the middle three?</a:t>
            </a:r>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29</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3</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lots of steps in the gradient and with the steps not touching one another that doesn’t seem to be true. Will it be true if you only had five steps</a:t>
            </a:r>
            <a:r>
              <a:rPr lang="en-US" baseline="0" dirty="0" smtClean="0"/>
              <a:t> in the gradient and removed one of the middle three?</a:t>
            </a:r>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30</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lots of steps in the gradient and with the steps not touching one another that doesn’t seem to be true. Will it be true if you only had five steps</a:t>
            </a:r>
            <a:r>
              <a:rPr lang="en-US" baseline="0" dirty="0" smtClean="0"/>
              <a:t> in the gradient and removed one of the middle three?</a:t>
            </a:r>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31</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cannot see the gap then the issue doesn’t even arise.</a:t>
            </a:r>
            <a:r>
              <a:rPr lang="en-US" baseline="0" dirty="0" smtClean="0"/>
              <a:t> If you can see the gap then is it true for those of us who are not EDPs? Is it going to be true for EDPs?</a:t>
            </a:r>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32</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cannot see the gap then the issue doesn’t even arise.</a:t>
            </a:r>
            <a:r>
              <a:rPr lang="en-US" baseline="0" dirty="0" smtClean="0"/>
              <a:t> If you can see the gap then is it true for those of us who are not EDPs? Is it going to be true for EDPs?</a:t>
            </a:r>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33</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34</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35</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agree</a:t>
            </a:r>
            <a:r>
              <a:rPr lang="en-US" baseline="0" dirty="0" smtClean="0"/>
              <a:t> that it is ‘singular’?</a:t>
            </a:r>
          </a:p>
          <a:p>
            <a:endParaRPr lang="en-US" baseline="0" dirty="0" smtClean="0"/>
          </a:p>
          <a:p>
            <a:r>
              <a:rPr lang="en-US" baseline="0" dirty="0" smtClean="0"/>
              <a:t>The objection that you can have a missing shade of green, a missing note in a scale, a missing strength of curry is rather weak for Hume obviously knows this and presents BLUE as just an example. He isn’t saying there is something singular about BLUE. Hume is saying that the particular set-up or a carefully ordered sequence is the exception and it is this that doesn’t undermine the general claim that in the ordinary course of events simple ideas derive from their corresponding impressions</a:t>
            </a:r>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36</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This presentation has hinted at how some aspects of Hume’s thought experiment might be criticized but there is more to be said.</a:t>
            </a:r>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37</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4</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very surprising but the most charitable interpretation is that this isn’t a mistake on Hume’s part. It seems best to assume that he is qualifying his more general claim and intends us to take that as more like ‘In the general course of events all ideas are based on impressions’. Making a general claim and then qualifying it is not entirely out of keeping with his general style. He has already said that ideas are always less forceful and lively than impressions—except when the mind is out of order due to disease or madness.</a:t>
            </a:r>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5</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very surprising but the most charitable interpretation is that this isn’t a mistake on Hume’s part. It seems best to assume that he is qualifying his more general claim and intends us to take that as more like ‘In the general course of events all ideas are based on impressions’. Making a general claim and then qualifying it is not entirely out of keeping with his general style. He has already said that ideas are always less forceful and lively than impressions—except when the mind is out of order due to disease or madness.</a:t>
            </a:r>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6</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very surprising but the most charitable interpretation is that this isn’t a mistake on Hume’s part. It seems best to assume that he is qualifying his more general claim and intends us to take that as more like ‘In the general course of events all ideas are based on impressions’. Making a general claim and then qualifying it is not entirely out of keeping with his general style. He has already said that ideas are always less forceful and lively than impressions—except when the mind is out of order due to disease or madness.</a:t>
            </a:r>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7</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8</a:t>
            </a:fld>
            <a:endParaRPr lang="en-US"/>
          </a:p>
        </p:txBody>
      </p:sp>
    </p:spTree>
    <p:extLst>
      <p:ext uri="{BB962C8B-B14F-4D97-AF65-F5344CB8AC3E}">
        <p14:creationId xmlns:p14="http://schemas.microsoft.com/office/powerpoint/2010/main" val="3226527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9DBFCBC-4AE8-CD4D-A138-F4C8A2797148}" type="slidenum">
              <a:rPr lang="en-US" smtClean="0"/>
              <a:t>9</a:t>
            </a:fld>
            <a:endParaRPr lang="en-US"/>
          </a:p>
        </p:txBody>
      </p:sp>
    </p:spTree>
    <p:extLst>
      <p:ext uri="{BB962C8B-B14F-4D97-AF65-F5344CB8AC3E}">
        <p14:creationId xmlns:p14="http://schemas.microsoft.com/office/powerpoint/2010/main" val="322652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569D584-71A8-974A-8C62-CF2CE8FC3950}" type="datetimeFigureOut">
              <a:rPr lang="en-US" smtClean="0"/>
              <a:t>01/12/18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4F480-8A8A-3C44-9C7B-84736462B480}" type="slidenum">
              <a:rPr lang="en-US" smtClean="0"/>
              <a:t>‹#›</a:t>
            </a:fld>
            <a:endParaRPr lang="en-US"/>
          </a:p>
        </p:txBody>
      </p:sp>
    </p:spTree>
    <p:extLst>
      <p:ext uri="{BB962C8B-B14F-4D97-AF65-F5344CB8AC3E}">
        <p14:creationId xmlns:p14="http://schemas.microsoft.com/office/powerpoint/2010/main" val="172157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569D584-71A8-974A-8C62-CF2CE8FC3950}" type="datetimeFigureOut">
              <a:rPr lang="en-US" smtClean="0"/>
              <a:t>01/12/18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4F480-8A8A-3C44-9C7B-84736462B480}" type="slidenum">
              <a:rPr lang="en-US" smtClean="0"/>
              <a:t>‹#›</a:t>
            </a:fld>
            <a:endParaRPr lang="en-US"/>
          </a:p>
        </p:txBody>
      </p:sp>
    </p:spTree>
    <p:extLst>
      <p:ext uri="{BB962C8B-B14F-4D97-AF65-F5344CB8AC3E}">
        <p14:creationId xmlns:p14="http://schemas.microsoft.com/office/powerpoint/2010/main" val="96414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569D584-71A8-974A-8C62-CF2CE8FC3950}" type="datetimeFigureOut">
              <a:rPr lang="en-US" smtClean="0"/>
              <a:t>01/12/18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4F480-8A8A-3C44-9C7B-84736462B480}" type="slidenum">
              <a:rPr lang="en-US" smtClean="0"/>
              <a:t>‹#›</a:t>
            </a:fld>
            <a:endParaRPr lang="en-US"/>
          </a:p>
        </p:txBody>
      </p:sp>
    </p:spTree>
    <p:extLst>
      <p:ext uri="{BB962C8B-B14F-4D97-AF65-F5344CB8AC3E}">
        <p14:creationId xmlns:p14="http://schemas.microsoft.com/office/powerpoint/2010/main" val="103671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569D584-71A8-974A-8C62-CF2CE8FC3950}" type="datetimeFigureOut">
              <a:rPr lang="en-US" smtClean="0"/>
              <a:t>01/12/18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4F480-8A8A-3C44-9C7B-84736462B480}" type="slidenum">
              <a:rPr lang="en-US" smtClean="0"/>
              <a:t>‹#›</a:t>
            </a:fld>
            <a:endParaRPr lang="en-US"/>
          </a:p>
        </p:txBody>
      </p:sp>
    </p:spTree>
    <p:extLst>
      <p:ext uri="{BB962C8B-B14F-4D97-AF65-F5344CB8AC3E}">
        <p14:creationId xmlns:p14="http://schemas.microsoft.com/office/powerpoint/2010/main" val="3401674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569D584-71A8-974A-8C62-CF2CE8FC3950}" type="datetimeFigureOut">
              <a:rPr lang="en-US" smtClean="0"/>
              <a:t>01/12/18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4F480-8A8A-3C44-9C7B-84736462B480}" type="slidenum">
              <a:rPr lang="en-US" smtClean="0"/>
              <a:t>‹#›</a:t>
            </a:fld>
            <a:endParaRPr lang="en-US"/>
          </a:p>
        </p:txBody>
      </p:sp>
    </p:spTree>
    <p:extLst>
      <p:ext uri="{BB962C8B-B14F-4D97-AF65-F5344CB8AC3E}">
        <p14:creationId xmlns:p14="http://schemas.microsoft.com/office/powerpoint/2010/main" val="3172804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569D584-71A8-974A-8C62-CF2CE8FC3950}" type="datetimeFigureOut">
              <a:rPr lang="en-US" smtClean="0"/>
              <a:t>01/12/18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4F480-8A8A-3C44-9C7B-84736462B480}" type="slidenum">
              <a:rPr lang="en-US" smtClean="0"/>
              <a:t>‹#›</a:t>
            </a:fld>
            <a:endParaRPr lang="en-US"/>
          </a:p>
        </p:txBody>
      </p:sp>
    </p:spTree>
    <p:extLst>
      <p:ext uri="{BB962C8B-B14F-4D97-AF65-F5344CB8AC3E}">
        <p14:creationId xmlns:p14="http://schemas.microsoft.com/office/powerpoint/2010/main" val="1423999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569D584-71A8-974A-8C62-CF2CE8FC3950}" type="datetimeFigureOut">
              <a:rPr lang="en-US" smtClean="0"/>
              <a:t>01/12/18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04F480-8A8A-3C44-9C7B-84736462B480}" type="slidenum">
              <a:rPr lang="en-US" smtClean="0"/>
              <a:t>‹#›</a:t>
            </a:fld>
            <a:endParaRPr lang="en-US"/>
          </a:p>
        </p:txBody>
      </p:sp>
    </p:spTree>
    <p:extLst>
      <p:ext uri="{BB962C8B-B14F-4D97-AF65-F5344CB8AC3E}">
        <p14:creationId xmlns:p14="http://schemas.microsoft.com/office/powerpoint/2010/main" val="3473683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569D584-71A8-974A-8C62-CF2CE8FC3950}" type="datetimeFigureOut">
              <a:rPr lang="en-US" smtClean="0"/>
              <a:t>01/12/18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04F480-8A8A-3C44-9C7B-84736462B480}" type="slidenum">
              <a:rPr lang="en-US" smtClean="0"/>
              <a:t>‹#›</a:t>
            </a:fld>
            <a:endParaRPr lang="en-US"/>
          </a:p>
        </p:txBody>
      </p:sp>
    </p:spTree>
    <p:extLst>
      <p:ext uri="{BB962C8B-B14F-4D97-AF65-F5344CB8AC3E}">
        <p14:creationId xmlns:p14="http://schemas.microsoft.com/office/powerpoint/2010/main" val="1911334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69D584-71A8-974A-8C62-CF2CE8FC3950}" type="datetimeFigureOut">
              <a:rPr lang="en-US" smtClean="0"/>
              <a:t>01/12/18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04F480-8A8A-3C44-9C7B-84736462B480}" type="slidenum">
              <a:rPr lang="en-US" smtClean="0"/>
              <a:t>‹#›</a:t>
            </a:fld>
            <a:endParaRPr lang="en-US"/>
          </a:p>
        </p:txBody>
      </p:sp>
    </p:spTree>
    <p:extLst>
      <p:ext uri="{BB962C8B-B14F-4D97-AF65-F5344CB8AC3E}">
        <p14:creationId xmlns:p14="http://schemas.microsoft.com/office/powerpoint/2010/main" val="376846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569D584-71A8-974A-8C62-CF2CE8FC3950}" type="datetimeFigureOut">
              <a:rPr lang="en-US" smtClean="0"/>
              <a:t>01/12/18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4F480-8A8A-3C44-9C7B-84736462B480}" type="slidenum">
              <a:rPr lang="en-US" smtClean="0"/>
              <a:t>‹#›</a:t>
            </a:fld>
            <a:endParaRPr lang="en-US"/>
          </a:p>
        </p:txBody>
      </p:sp>
    </p:spTree>
    <p:extLst>
      <p:ext uri="{BB962C8B-B14F-4D97-AF65-F5344CB8AC3E}">
        <p14:creationId xmlns:p14="http://schemas.microsoft.com/office/powerpoint/2010/main" val="1192318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569D584-71A8-974A-8C62-CF2CE8FC3950}" type="datetimeFigureOut">
              <a:rPr lang="en-US" smtClean="0"/>
              <a:t>01/12/18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4F480-8A8A-3C44-9C7B-84736462B480}" type="slidenum">
              <a:rPr lang="en-US" smtClean="0"/>
              <a:t>‹#›</a:t>
            </a:fld>
            <a:endParaRPr lang="en-US"/>
          </a:p>
        </p:txBody>
      </p:sp>
    </p:spTree>
    <p:extLst>
      <p:ext uri="{BB962C8B-B14F-4D97-AF65-F5344CB8AC3E}">
        <p14:creationId xmlns:p14="http://schemas.microsoft.com/office/powerpoint/2010/main" val="12511666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9D584-71A8-974A-8C62-CF2CE8FC3950}" type="datetimeFigureOut">
              <a:rPr lang="en-US" smtClean="0"/>
              <a:t>01/12/18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4F480-8A8A-3C44-9C7B-84736462B480}" type="slidenum">
              <a:rPr lang="en-US" smtClean="0"/>
              <a:t>‹#›</a:t>
            </a:fld>
            <a:endParaRPr lang="en-US"/>
          </a:p>
        </p:txBody>
      </p:sp>
    </p:spTree>
    <p:extLst>
      <p:ext uri="{BB962C8B-B14F-4D97-AF65-F5344CB8AC3E}">
        <p14:creationId xmlns:p14="http://schemas.microsoft.com/office/powerpoint/2010/main" val="2103063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398" y="1066845"/>
            <a:ext cx="4526422" cy="3057695"/>
          </a:xfrm>
        </p:spPr>
        <p:txBody>
          <a:bodyPr>
            <a:noAutofit/>
          </a:bodyPr>
          <a:lstStyle/>
          <a:p>
            <a:r>
              <a:rPr lang="en-US" sz="6000" dirty="0" smtClean="0">
                <a:solidFill>
                  <a:srgbClr val="0000FF"/>
                </a:solidFill>
              </a:rPr>
              <a:t>The missing shade of blue</a:t>
            </a:r>
            <a:endParaRPr lang="en-US" sz="6000" dirty="0">
              <a:solidFill>
                <a:srgbClr val="0000FF"/>
              </a:solidFill>
            </a:endParaRPr>
          </a:p>
        </p:txBody>
      </p:sp>
      <p:pic>
        <p:nvPicPr>
          <p:cNvPr id="4" name="Picture 3"/>
          <p:cNvPicPr>
            <a:picLocks noChangeAspect="1"/>
          </p:cNvPicPr>
          <p:nvPr/>
        </p:nvPicPr>
        <p:blipFill>
          <a:blip r:embed="rId3"/>
          <a:stretch>
            <a:fillRect/>
          </a:stretch>
        </p:blipFill>
        <p:spPr>
          <a:xfrm>
            <a:off x="465225" y="890507"/>
            <a:ext cx="3799560" cy="5212997"/>
          </a:xfrm>
          <a:prstGeom prst="rect">
            <a:avLst/>
          </a:prstGeom>
        </p:spPr>
      </p:pic>
      <p:pic>
        <p:nvPicPr>
          <p:cNvPr id="5" name="Picture 4"/>
          <p:cNvPicPr>
            <a:picLocks noChangeAspect="1"/>
          </p:cNvPicPr>
          <p:nvPr/>
        </p:nvPicPr>
        <p:blipFill>
          <a:blip r:embed="rId4"/>
          <a:stretch>
            <a:fillRect/>
          </a:stretch>
        </p:blipFill>
        <p:spPr>
          <a:xfrm>
            <a:off x="4601866" y="4119444"/>
            <a:ext cx="4127216" cy="969896"/>
          </a:xfrm>
          <a:prstGeom prst="rect">
            <a:avLst/>
          </a:prstGeom>
        </p:spPr>
      </p:pic>
    </p:spTree>
    <p:extLst>
      <p:ext uri="{BB962C8B-B14F-4D97-AF65-F5344CB8AC3E}">
        <p14:creationId xmlns:p14="http://schemas.microsoft.com/office/powerpoint/2010/main" val="11233365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751252"/>
            <a:ext cx="6072945" cy="869679"/>
          </a:xfrm>
        </p:spPr>
        <p:txBody>
          <a:bodyPr>
            <a:noAutofit/>
          </a:bodyPr>
          <a:lstStyle/>
          <a:p>
            <a:pPr algn="l"/>
            <a:r>
              <a:rPr lang="en-US" sz="3600" dirty="0" smtClean="0">
                <a:solidFill>
                  <a:srgbClr val="0000FF"/>
                </a:solidFill>
              </a:rPr>
              <a:t>Hume begins by saying:</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
        <p:nvSpPr>
          <p:cNvPr id="3" name="TextBox 2"/>
          <p:cNvSpPr txBox="1"/>
          <p:nvPr/>
        </p:nvSpPr>
        <p:spPr>
          <a:xfrm>
            <a:off x="779550" y="2149072"/>
            <a:ext cx="7984105" cy="3785652"/>
          </a:xfrm>
          <a:prstGeom prst="rect">
            <a:avLst/>
          </a:prstGeom>
          <a:noFill/>
        </p:spPr>
        <p:txBody>
          <a:bodyPr wrap="square" rtlCol="0">
            <a:spAutoFit/>
          </a:bodyPr>
          <a:lstStyle/>
          <a:p>
            <a:r>
              <a:rPr lang="is-IS" sz="4000" dirty="0" smtClean="0"/>
              <a:t>…</a:t>
            </a:r>
            <a:r>
              <a:rPr lang="en-US" sz="4000" dirty="0" smtClean="0"/>
              <a:t>the several distinct ideas of </a:t>
            </a:r>
            <a:r>
              <a:rPr lang="en-US" sz="4000" dirty="0" err="1" smtClean="0"/>
              <a:t>colour</a:t>
            </a:r>
            <a:r>
              <a:rPr lang="en-US" sz="4000" dirty="0" smtClean="0"/>
              <a:t>, which enter by the eye, or those</a:t>
            </a:r>
          </a:p>
          <a:p>
            <a:r>
              <a:rPr lang="en-US" sz="4000" dirty="0" smtClean="0"/>
              <a:t>of sound, which are conveyed by the ear, are really different from each</a:t>
            </a:r>
          </a:p>
          <a:p>
            <a:r>
              <a:rPr lang="en-US" sz="4000" dirty="0" smtClean="0"/>
              <a:t>other; though, at the same time, resembling.</a:t>
            </a:r>
            <a:endParaRPr lang="en-US" sz="4000" dirty="0"/>
          </a:p>
        </p:txBody>
      </p:sp>
    </p:spTree>
    <p:extLst>
      <p:ext uri="{BB962C8B-B14F-4D97-AF65-F5344CB8AC3E}">
        <p14:creationId xmlns:p14="http://schemas.microsoft.com/office/powerpoint/2010/main" val="7629313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72261" y="1182035"/>
            <a:ext cx="5750362" cy="5864588"/>
            <a:chOff x="1143000" y="0"/>
            <a:chExt cx="6858000" cy="6858000"/>
          </a:xfrm>
        </p:grpSpPr>
        <p:pic>
          <p:nvPicPr>
            <p:cNvPr id="7" name="Picture 6"/>
            <p:cNvPicPr>
              <a:picLocks noChangeAspect="1"/>
            </p:cNvPicPr>
            <p:nvPr/>
          </p:nvPicPr>
          <p:blipFill>
            <a:blip r:embed="rId3"/>
            <a:stretch>
              <a:fillRect/>
            </a:stretch>
          </p:blipFill>
          <p:spPr>
            <a:xfrm>
              <a:off x="1143000" y="0"/>
              <a:ext cx="6858000" cy="6858000"/>
            </a:xfrm>
            <a:prstGeom prst="rect">
              <a:avLst/>
            </a:prstGeom>
          </p:spPr>
        </p:pic>
        <p:pic>
          <p:nvPicPr>
            <p:cNvPr id="8" name="Picture 7"/>
            <p:cNvPicPr>
              <a:picLocks noChangeAspect="1"/>
            </p:cNvPicPr>
            <p:nvPr/>
          </p:nvPicPr>
          <p:blipFill>
            <a:blip r:embed="rId4"/>
            <a:stretch>
              <a:fillRect/>
            </a:stretch>
          </p:blipFill>
          <p:spPr>
            <a:xfrm>
              <a:off x="1143000" y="0"/>
              <a:ext cx="6858000" cy="6858000"/>
            </a:xfrm>
            <a:prstGeom prst="rect">
              <a:avLst/>
            </a:prstGeom>
          </p:spPr>
        </p:pic>
      </p:grpSp>
      <p:sp>
        <p:nvSpPr>
          <p:cNvPr id="2" name="Title 1"/>
          <p:cNvSpPr>
            <a:spLocks noGrp="1"/>
          </p:cNvSpPr>
          <p:nvPr>
            <p:ph type="title"/>
          </p:nvPr>
        </p:nvSpPr>
        <p:spPr>
          <a:xfrm>
            <a:off x="1848291" y="751252"/>
            <a:ext cx="6072945" cy="869679"/>
          </a:xfrm>
        </p:spPr>
        <p:txBody>
          <a:bodyPr>
            <a:noAutofit/>
          </a:bodyPr>
          <a:lstStyle/>
          <a:p>
            <a:pPr algn="l"/>
            <a:r>
              <a:rPr lang="en-US" sz="3600" dirty="0" smtClean="0">
                <a:solidFill>
                  <a:srgbClr val="0000FF"/>
                </a:solidFill>
              </a:rPr>
              <a:t>Hume begins by saying:</a:t>
            </a:r>
            <a:endParaRPr lang="en-US" sz="3600" dirty="0">
              <a:solidFill>
                <a:srgbClr val="0000FF"/>
              </a:solidFill>
            </a:endParaRPr>
          </a:p>
        </p:txBody>
      </p:sp>
      <p:pic>
        <p:nvPicPr>
          <p:cNvPr id="4" name="Picture 3"/>
          <p:cNvPicPr>
            <a:picLocks noChangeAspect="1"/>
          </p:cNvPicPr>
          <p:nvPr/>
        </p:nvPicPr>
        <p:blipFill>
          <a:blip r:embed="rId5"/>
          <a:stretch>
            <a:fillRect/>
          </a:stretch>
        </p:blipFill>
        <p:spPr>
          <a:xfrm>
            <a:off x="289188" y="238922"/>
            <a:ext cx="1383073" cy="1897577"/>
          </a:xfrm>
          <a:prstGeom prst="rect">
            <a:avLst/>
          </a:prstGeom>
        </p:spPr>
      </p:pic>
    </p:spTree>
    <p:extLst>
      <p:ext uri="{BB962C8B-B14F-4D97-AF65-F5344CB8AC3E}">
        <p14:creationId xmlns:p14="http://schemas.microsoft.com/office/powerpoint/2010/main" val="30054147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751252"/>
            <a:ext cx="6072945" cy="869679"/>
          </a:xfrm>
        </p:spPr>
        <p:txBody>
          <a:bodyPr>
            <a:noAutofit/>
          </a:bodyPr>
          <a:lstStyle/>
          <a:p>
            <a:pPr algn="l"/>
            <a:r>
              <a:rPr lang="en-US" sz="3600" dirty="0" smtClean="0">
                <a:solidFill>
                  <a:srgbClr val="0000FF"/>
                </a:solidFill>
              </a:rPr>
              <a:t>He then says:</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
        <p:nvSpPr>
          <p:cNvPr id="3" name="TextBox 2"/>
          <p:cNvSpPr txBox="1"/>
          <p:nvPr/>
        </p:nvSpPr>
        <p:spPr>
          <a:xfrm>
            <a:off x="779550" y="2149072"/>
            <a:ext cx="7984105" cy="3170099"/>
          </a:xfrm>
          <a:prstGeom prst="rect">
            <a:avLst/>
          </a:prstGeom>
          <a:noFill/>
        </p:spPr>
        <p:txBody>
          <a:bodyPr wrap="square" rtlCol="0">
            <a:spAutoFit/>
          </a:bodyPr>
          <a:lstStyle/>
          <a:p>
            <a:r>
              <a:rPr lang="is-IS" sz="4000" dirty="0" smtClean="0"/>
              <a:t>…</a:t>
            </a:r>
            <a:r>
              <a:rPr lang="en-US" sz="4000" dirty="0" smtClean="0"/>
              <a:t>if this be true of different</a:t>
            </a:r>
          </a:p>
          <a:p>
            <a:r>
              <a:rPr lang="en-US" sz="4000" dirty="0" err="1" smtClean="0"/>
              <a:t>colours</a:t>
            </a:r>
            <a:r>
              <a:rPr lang="en-US" sz="4000" dirty="0" smtClean="0"/>
              <a:t>, it must be no less so of the different shades of the same</a:t>
            </a:r>
          </a:p>
          <a:p>
            <a:r>
              <a:rPr lang="en-US" sz="4000" dirty="0" err="1" smtClean="0"/>
              <a:t>colour</a:t>
            </a:r>
            <a:r>
              <a:rPr lang="en-US" sz="4000" dirty="0" smtClean="0"/>
              <a:t>; and each shade produces a distinct idea, independent of the </a:t>
            </a:r>
            <a:r>
              <a:rPr lang="en-US" sz="4000" dirty="0" smtClean="0"/>
              <a:t>rest.</a:t>
            </a:r>
            <a:endParaRPr lang="en-US" sz="4000" dirty="0"/>
          </a:p>
        </p:txBody>
      </p:sp>
    </p:spTree>
    <p:extLst>
      <p:ext uri="{BB962C8B-B14F-4D97-AF65-F5344CB8AC3E}">
        <p14:creationId xmlns:p14="http://schemas.microsoft.com/office/powerpoint/2010/main" val="35403506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751252"/>
            <a:ext cx="6072945" cy="869679"/>
          </a:xfrm>
        </p:spPr>
        <p:txBody>
          <a:bodyPr>
            <a:noAutofit/>
          </a:bodyPr>
          <a:lstStyle/>
          <a:p>
            <a:pPr algn="l"/>
            <a:r>
              <a:rPr lang="en-US" sz="3600" dirty="0" smtClean="0">
                <a:solidFill>
                  <a:srgbClr val="0000FF"/>
                </a:solidFill>
              </a:rPr>
              <a:t>He then says:</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pic>
        <p:nvPicPr>
          <p:cNvPr id="5" name="Picture 4"/>
          <p:cNvPicPr>
            <a:picLocks noChangeAspect="1"/>
          </p:cNvPicPr>
          <p:nvPr/>
        </p:nvPicPr>
        <p:blipFill>
          <a:blip r:embed="rId4"/>
          <a:stretch>
            <a:fillRect/>
          </a:stretch>
        </p:blipFill>
        <p:spPr>
          <a:xfrm>
            <a:off x="4995954" y="1875797"/>
            <a:ext cx="2117287" cy="2117287"/>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2752937" y="4125575"/>
            <a:ext cx="2117287" cy="2117287"/>
          </a:xfrm>
          <a:prstGeom prst="rect">
            <a:avLst/>
          </a:prstGeom>
          <a:ln>
            <a:solidFill>
              <a:schemeClr val="tx1"/>
            </a:solidFill>
          </a:ln>
        </p:spPr>
      </p:pic>
      <p:pic>
        <p:nvPicPr>
          <p:cNvPr id="7" name="Picture 6"/>
          <p:cNvPicPr>
            <a:picLocks noChangeAspect="1"/>
          </p:cNvPicPr>
          <p:nvPr/>
        </p:nvPicPr>
        <p:blipFill>
          <a:blip r:embed="rId6"/>
          <a:stretch>
            <a:fillRect/>
          </a:stretch>
        </p:blipFill>
        <p:spPr>
          <a:xfrm>
            <a:off x="4995954" y="4125575"/>
            <a:ext cx="2117287" cy="2117287"/>
          </a:xfrm>
          <a:prstGeom prst="rect">
            <a:avLst/>
          </a:prstGeom>
          <a:ln>
            <a:solidFill>
              <a:schemeClr val="tx1"/>
            </a:solidFill>
          </a:ln>
        </p:spPr>
      </p:pic>
      <p:pic>
        <p:nvPicPr>
          <p:cNvPr id="8" name="Picture 7"/>
          <p:cNvPicPr>
            <a:picLocks noChangeAspect="1"/>
          </p:cNvPicPr>
          <p:nvPr/>
        </p:nvPicPr>
        <p:blipFill>
          <a:blip r:embed="rId7"/>
          <a:stretch>
            <a:fillRect/>
          </a:stretch>
        </p:blipFill>
        <p:spPr>
          <a:xfrm>
            <a:off x="2752937" y="1875797"/>
            <a:ext cx="2117287" cy="2117287"/>
          </a:xfrm>
          <a:prstGeom prst="rect">
            <a:avLst/>
          </a:prstGeom>
          <a:ln>
            <a:solidFill>
              <a:schemeClr val="tx1"/>
            </a:solidFill>
          </a:ln>
        </p:spPr>
      </p:pic>
    </p:spTree>
    <p:extLst>
      <p:ext uri="{BB962C8B-B14F-4D97-AF65-F5344CB8AC3E}">
        <p14:creationId xmlns:p14="http://schemas.microsoft.com/office/powerpoint/2010/main" val="257104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1032105"/>
            <a:ext cx="6688144" cy="869679"/>
          </a:xfrm>
        </p:spPr>
        <p:txBody>
          <a:bodyPr>
            <a:noAutofit/>
          </a:bodyPr>
          <a:lstStyle/>
          <a:p>
            <a:pPr algn="l"/>
            <a:r>
              <a:rPr lang="en-US" sz="3600" dirty="0" smtClean="0">
                <a:solidFill>
                  <a:srgbClr val="0000FF"/>
                </a:solidFill>
              </a:rPr>
              <a:t>He says this must be true because otherwise it would be possible</a:t>
            </a:r>
            <a:r>
              <a:rPr lang="is-IS" sz="3600" dirty="0" smtClean="0">
                <a:solidFill>
                  <a:srgbClr val="0000FF"/>
                </a:solidFill>
              </a:rPr>
              <a:t>…</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
        <p:nvSpPr>
          <p:cNvPr id="3" name="TextBox 2"/>
          <p:cNvSpPr txBox="1"/>
          <p:nvPr/>
        </p:nvSpPr>
        <p:spPr>
          <a:xfrm>
            <a:off x="779550" y="2149072"/>
            <a:ext cx="7984105" cy="4401205"/>
          </a:xfrm>
          <a:prstGeom prst="rect">
            <a:avLst/>
          </a:prstGeom>
          <a:noFill/>
        </p:spPr>
        <p:txBody>
          <a:bodyPr wrap="square" rtlCol="0">
            <a:spAutoFit/>
          </a:bodyPr>
          <a:lstStyle/>
          <a:p>
            <a:r>
              <a:rPr lang="is-IS" sz="4000" dirty="0" smtClean="0"/>
              <a:t>…</a:t>
            </a:r>
            <a:r>
              <a:rPr lang="en-US" sz="4000" dirty="0" smtClean="0"/>
              <a:t>by </a:t>
            </a:r>
            <a:r>
              <a:rPr lang="en-US" sz="4000" dirty="0"/>
              <a:t>the continual gradation of</a:t>
            </a:r>
          </a:p>
          <a:p>
            <a:r>
              <a:rPr lang="en-US" sz="4000" dirty="0"/>
              <a:t>shades, to run a </a:t>
            </a:r>
            <a:r>
              <a:rPr lang="en-US" sz="4000" dirty="0" err="1"/>
              <a:t>colour</a:t>
            </a:r>
            <a:r>
              <a:rPr lang="en-US" sz="4000" dirty="0"/>
              <a:t> insensibly into what is most remote from it; and</a:t>
            </a:r>
          </a:p>
          <a:p>
            <a:r>
              <a:rPr lang="en-US" sz="4000" dirty="0"/>
              <a:t>if you will not allow any of the means to be different, you cannot, without</a:t>
            </a:r>
          </a:p>
          <a:p>
            <a:r>
              <a:rPr lang="en-US" sz="4000" dirty="0"/>
              <a:t>absurdity, deny the extremes to be the same.</a:t>
            </a:r>
            <a:endParaRPr lang="en-US" sz="4000" dirty="0"/>
          </a:p>
        </p:txBody>
      </p:sp>
    </p:spTree>
    <p:extLst>
      <p:ext uri="{BB962C8B-B14F-4D97-AF65-F5344CB8AC3E}">
        <p14:creationId xmlns:p14="http://schemas.microsoft.com/office/powerpoint/2010/main" val="11164599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739041"/>
            <a:ext cx="6688144" cy="4181990"/>
          </a:xfrm>
        </p:spPr>
        <p:txBody>
          <a:bodyPr>
            <a:noAutofit/>
          </a:bodyPr>
          <a:lstStyle/>
          <a:p>
            <a:pPr algn="l"/>
            <a:r>
              <a:rPr lang="en-US" sz="3600" dirty="0" smtClean="0">
                <a:solidFill>
                  <a:srgbClr val="0000FF"/>
                </a:solidFill>
              </a:rPr>
              <a:t>H</a:t>
            </a:r>
            <a:r>
              <a:rPr lang="en-GB" sz="3600" dirty="0" err="1" smtClean="0">
                <a:solidFill>
                  <a:srgbClr val="0000FF"/>
                </a:solidFill>
              </a:rPr>
              <a:t>ume</a:t>
            </a:r>
            <a:r>
              <a:rPr lang="en-GB" sz="3600" dirty="0" smtClean="0">
                <a:solidFill>
                  <a:srgbClr val="0000FF"/>
                </a:solidFill>
              </a:rPr>
              <a:t> is using a form of argument known as </a:t>
            </a:r>
            <a:r>
              <a:rPr lang="en-GB" sz="3600" dirty="0" err="1" smtClean="0">
                <a:solidFill>
                  <a:srgbClr val="008000"/>
                </a:solidFill>
              </a:rPr>
              <a:t>reductio</a:t>
            </a:r>
            <a:r>
              <a:rPr lang="en-GB" sz="3600" dirty="0" smtClean="0">
                <a:solidFill>
                  <a:srgbClr val="008000"/>
                </a:solidFill>
              </a:rPr>
              <a:t> ad absurdum</a:t>
            </a:r>
            <a:r>
              <a:rPr lang="en-GB" sz="3600" dirty="0" smtClean="0">
                <a:solidFill>
                  <a:srgbClr val="0000FF"/>
                </a:solidFill>
              </a:rPr>
              <a:t>.</a:t>
            </a:r>
            <a:br>
              <a:rPr lang="en-GB" sz="3600" dirty="0" smtClean="0">
                <a:solidFill>
                  <a:srgbClr val="0000FF"/>
                </a:solidFill>
              </a:rPr>
            </a:br>
            <a:r>
              <a:rPr lang="en-GB" sz="3600" dirty="0" smtClean="0">
                <a:solidFill>
                  <a:srgbClr val="0000FF"/>
                </a:solidFill>
              </a:rPr>
              <a:t/>
            </a:r>
            <a:br>
              <a:rPr lang="en-GB" sz="3600" dirty="0" smtClean="0">
                <a:solidFill>
                  <a:srgbClr val="0000FF"/>
                </a:solidFill>
              </a:rPr>
            </a:br>
            <a:r>
              <a:rPr lang="en-GB" sz="3600" dirty="0" smtClean="0">
                <a:solidFill>
                  <a:srgbClr val="0000FF"/>
                </a:solidFill>
              </a:rPr>
              <a:t>He is attempting to prove his claim by showing tha</a:t>
            </a:r>
            <a:r>
              <a:rPr lang="en-GB" sz="3600" dirty="0">
                <a:solidFill>
                  <a:srgbClr val="0000FF"/>
                </a:solidFill>
              </a:rPr>
              <a:t>t if you assume it is</a:t>
            </a:r>
            <a:r>
              <a:rPr lang="en-GB" sz="3600" u="sng" dirty="0" smtClean="0">
                <a:solidFill>
                  <a:srgbClr val="0000FF"/>
                </a:solidFill>
              </a:rPr>
              <a:t> </a:t>
            </a:r>
            <a:r>
              <a:rPr lang="en-GB" sz="3600" u="sng" dirty="0" smtClean="0">
                <a:solidFill>
                  <a:srgbClr val="FF0000"/>
                </a:solidFill>
              </a:rPr>
              <a:t>not</a:t>
            </a:r>
            <a:r>
              <a:rPr lang="en-GB" sz="3600" dirty="0">
                <a:solidFill>
                  <a:srgbClr val="0000FF"/>
                </a:solidFill>
              </a:rPr>
              <a:t> true yo</a:t>
            </a:r>
            <a:r>
              <a:rPr lang="en-GB" sz="3600" dirty="0" smtClean="0">
                <a:solidFill>
                  <a:srgbClr val="0000FF"/>
                </a:solidFill>
              </a:rPr>
              <a:t>u </a:t>
            </a:r>
            <a:r>
              <a:rPr lang="en-GB" sz="3600" dirty="0">
                <a:solidFill>
                  <a:srgbClr val="0000FF"/>
                </a:solidFill>
              </a:rPr>
              <a:t>will</a:t>
            </a:r>
            <a:r>
              <a:rPr lang="en-GB" sz="3600" dirty="0" smtClean="0">
                <a:solidFill>
                  <a:srgbClr val="0000FF"/>
                </a:solidFill>
              </a:rPr>
              <a:t> end up with an absurd conclusion.</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Tree>
    <p:extLst>
      <p:ext uri="{BB962C8B-B14F-4D97-AF65-F5344CB8AC3E}">
        <p14:creationId xmlns:p14="http://schemas.microsoft.com/office/powerpoint/2010/main" val="31479776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1032105"/>
            <a:ext cx="6688144" cy="869679"/>
          </a:xfrm>
        </p:spPr>
        <p:txBody>
          <a:bodyPr>
            <a:noAutofit/>
          </a:bodyPr>
          <a:lstStyle/>
          <a:p>
            <a:pPr algn="l"/>
            <a:r>
              <a:rPr lang="en-US" sz="3600" dirty="0" smtClean="0">
                <a:solidFill>
                  <a:srgbClr val="0000FF"/>
                </a:solidFill>
              </a:rPr>
              <a:t>H</a:t>
            </a:r>
            <a:r>
              <a:rPr lang="en-GB" sz="3600" dirty="0" err="1" smtClean="0">
                <a:solidFill>
                  <a:srgbClr val="0000FF"/>
                </a:solidFill>
              </a:rPr>
              <a:t>ume</a:t>
            </a:r>
            <a:r>
              <a:rPr lang="en-GB" sz="3600" dirty="0" smtClean="0">
                <a:solidFill>
                  <a:srgbClr val="0000FF"/>
                </a:solidFill>
              </a:rPr>
              <a:t> doesn’t spell out the detail but it can be put like this</a:t>
            </a:r>
            <a:r>
              <a:rPr lang="is-IS" sz="3600" dirty="0" smtClean="0">
                <a:solidFill>
                  <a:srgbClr val="0000FF"/>
                </a:solidFill>
              </a:rPr>
              <a:t>…</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Tree>
    <p:extLst>
      <p:ext uri="{BB962C8B-B14F-4D97-AF65-F5344CB8AC3E}">
        <p14:creationId xmlns:p14="http://schemas.microsoft.com/office/powerpoint/2010/main" val="29235266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1032105"/>
            <a:ext cx="6688144" cy="869679"/>
          </a:xfrm>
        </p:spPr>
        <p:txBody>
          <a:bodyPr>
            <a:noAutofit/>
          </a:bodyPr>
          <a:lstStyle/>
          <a:p>
            <a:pPr algn="l"/>
            <a:r>
              <a:rPr lang="en-US" sz="3600" dirty="0" smtClean="0">
                <a:solidFill>
                  <a:srgbClr val="0000FF"/>
                </a:solidFill>
              </a:rPr>
              <a:t>H</a:t>
            </a:r>
            <a:r>
              <a:rPr lang="en-GB" sz="3600" dirty="0" err="1" smtClean="0">
                <a:solidFill>
                  <a:srgbClr val="0000FF"/>
                </a:solidFill>
              </a:rPr>
              <a:t>ume</a:t>
            </a:r>
            <a:r>
              <a:rPr lang="en-GB" sz="3600" dirty="0" smtClean="0">
                <a:solidFill>
                  <a:srgbClr val="0000FF"/>
                </a:solidFill>
              </a:rPr>
              <a:t> doesn’t spell out the detail but it can be put like this</a:t>
            </a:r>
            <a:r>
              <a:rPr lang="is-IS" sz="3600" dirty="0" smtClean="0">
                <a:solidFill>
                  <a:srgbClr val="0000FF"/>
                </a:solidFill>
              </a:rPr>
              <a:t>…</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
        <p:nvSpPr>
          <p:cNvPr id="3" name="TextBox 2"/>
          <p:cNvSpPr txBox="1"/>
          <p:nvPr/>
        </p:nvSpPr>
        <p:spPr>
          <a:xfrm>
            <a:off x="289188" y="5663059"/>
            <a:ext cx="9000505" cy="707886"/>
          </a:xfrm>
          <a:prstGeom prst="rect">
            <a:avLst/>
          </a:prstGeom>
          <a:noFill/>
        </p:spPr>
        <p:txBody>
          <a:bodyPr wrap="square" rtlCol="0">
            <a:spAutoFit/>
          </a:bodyPr>
          <a:lstStyle/>
          <a:p>
            <a:r>
              <a:rPr lang="en-GB" sz="4000" dirty="0" smtClean="0">
                <a:solidFill>
                  <a:srgbClr val="0000FF"/>
                </a:solidFill>
              </a:rPr>
              <a:t>Imagine you have a gradient of colours.</a:t>
            </a:r>
            <a:endParaRPr lang="en-US" sz="4000" dirty="0">
              <a:solidFill>
                <a:srgbClr val="0000FF"/>
              </a:solidFill>
            </a:endParaRPr>
          </a:p>
        </p:txBody>
      </p:sp>
    </p:spTree>
    <p:extLst>
      <p:ext uri="{BB962C8B-B14F-4D97-AF65-F5344CB8AC3E}">
        <p14:creationId xmlns:p14="http://schemas.microsoft.com/office/powerpoint/2010/main" val="30499207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94071" y="2259033"/>
            <a:ext cx="7955858" cy="1746173"/>
            <a:chOff x="0" y="854770"/>
            <a:chExt cx="9144000" cy="2173557"/>
          </a:xfrm>
        </p:grpSpPr>
        <p:pic>
          <p:nvPicPr>
            <p:cNvPr id="6" name="Picture 5"/>
            <p:cNvPicPr>
              <a:picLocks noChangeAspect="1"/>
            </p:cNvPicPr>
            <p:nvPr/>
          </p:nvPicPr>
          <p:blipFill>
            <a:blip r:embed="rId3"/>
            <a:stretch>
              <a:fillRect/>
            </a:stretch>
          </p:blipFill>
          <p:spPr>
            <a:xfrm>
              <a:off x="0" y="1082015"/>
              <a:ext cx="9144000" cy="1381125"/>
            </a:xfrm>
            <a:prstGeom prst="rect">
              <a:avLst/>
            </a:prstGeom>
          </p:spPr>
        </p:pic>
        <p:cxnSp>
          <p:nvCxnSpPr>
            <p:cNvPr id="7" name="Straight Connector 6"/>
            <p:cNvCxnSpPr/>
            <p:nvPr/>
          </p:nvCxnSpPr>
          <p:spPr>
            <a:xfrm>
              <a:off x="138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91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43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95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48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900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053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05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357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510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662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815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967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9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272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424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577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729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881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034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186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529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681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834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9864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1388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291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443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596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7484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9008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053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205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8358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5104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86628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8815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8967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9120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336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488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641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793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945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098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250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4403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4555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707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860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5012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165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5317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5469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622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774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5927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079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6231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6384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1848291" y="1032105"/>
            <a:ext cx="6688144" cy="869679"/>
          </a:xfrm>
        </p:spPr>
        <p:txBody>
          <a:bodyPr>
            <a:noAutofit/>
          </a:bodyPr>
          <a:lstStyle/>
          <a:p>
            <a:pPr algn="l"/>
            <a:r>
              <a:rPr lang="en-US" sz="3600" dirty="0" smtClean="0">
                <a:solidFill>
                  <a:srgbClr val="0000FF"/>
                </a:solidFill>
              </a:rPr>
              <a:t>H</a:t>
            </a:r>
            <a:r>
              <a:rPr lang="en-GB" sz="3600" dirty="0" err="1" smtClean="0">
                <a:solidFill>
                  <a:srgbClr val="0000FF"/>
                </a:solidFill>
              </a:rPr>
              <a:t>ume</a:t>
            </a:r>
            <a:r>
              <a:rPr lang="en-GB" sz="3600" dirty="0" smtClean="0">
                <a:solidFill>
                  <a:srgbClr val="0000FF"/>
                </a:solidFill>
              </a:rPr>
              <a:t> doesn’t spell out the detail but it can be put like this</a:t>
            </a:r>
            <a:r>
              <a:rPr lang="is-IS" sz="3600" dirty="0" smtClean="0">
                <a:solidFill>
                  <a:srgbClr val="0000FF"/>
                </a:solidFill>
              </a:rPr>
              <a:t>…</a:t>
            </a:r>
            <a:endParaRPr lang="en-US" sz="3600" dirty="0">
              <a:solidFill>
                <a:srgbClr val="0000FF"/>
              </a:solidFill>
            </a:endParaRPr>
          </a:p>
        </p:txBody>
      </p:sp>
      <p:pic>
        <p:nvPicPr>
          <p:cNvPr id="4" name="Picture 3"/>
          <p:cNvPicPr>
            <a:picLocks noChangeAspect="1"/>
          </p:cNvPicPr>
          <p:nvPr/>
        </p:nvPicPr>
        <p:blipFill>
          <a:blip r:embed="rId4"/>
          <a:stretch>
            <a:fillRect/>
          </a:stretch>
        </p:blipFill>
        <p:spPr>
          <a:xfrm>
            <a:off x="289188" y="238922"/>
            <a:ext cx="1383073" cy="1897577"/>
          </a:xfrm>
          <a:prstGeom prst="rect">
            <a:avLst/>
          </a:prstGeom>
        </p:spPr>
      </p:pic>
      <p:sp>
        <p:nvSpPr>
          <p:cNvPr id="3" name="TextBox 2"/>
          <p:cNvSpPr txBox="1"/>
          <p:nvPr/>
        </p:nvSpPr>
        <p:spPr>
          <a:xfrm>
            <a:off x="289188" y="5663059"/>
            <a:ext cx="9000505" cy="707886"/>
          </a:xfrm>
          <a:prstGeom prst="rect">
            <a:avLst/>
          </a:prstGeom>
          <a:noFill/>
        </p:spPr>
        <p:txBody>
          <a:bodyPr wrap="square" rtlCol="0">
            <a:spAutoFit/>
          </a:bodyPr>
          <a:lstStyle/>
          <a:p>
            <a:r>
              <a:rPr lang="en-GB" sz="4000" dirty="0" smtClean="0">
                <a:solidFill>
                  <a:srgbClr val="0000FF"/>
                </a:solidFill>
              </a:rPr>
              <a:t>Imagine you have a gradient of colours.</a:t>
            </a:r>
            <a:endParaRPr lang="en-US" sz="4000" dirty="0">
              <a:solidFill>
                <a:srgbClr val="0000FF"/>
              </a:solidFill>
            </a:endParaRPr>
          </a:p>
        </p:txBody>
      </p:sp>
      <p:sp>
        <p:nvSpPr>
          <p:cNvPr id="67" name="TextBox 66"/>
          <p:cNvSpPr txBox="1"/>
          <p:nvPr/>
        </p:nvSpPr>
        <p:spPr>
          <a:xfrm>
            <a:off x="496664" y="3502307"/>
            <a:ext cx="483277" cy="369332"/>
          </a:xfrm>
          <a:prstGeom prst="rect">
            <a:avLst/>
          </a:prstGeom>
          <a:noFill/>
        </p:spPr>
        <p:txBody>
          <a:bodyPr wrap="square" rtlCol="0">
            <a:spAutoFit/>
          </a:bodyPr>
          <a:lstStyle/>
          <a:p>
            <a:r>
              <a:rPr lang="en-US" dirty="0" smtClean="0"/>
              <a:t>1</a:t>
            </a:r>
            <a:endParaRPr lang="en-US" dirty="0"/>
          </a:p>
        </p:txBody>
      </p:sp>
      <p:sp>
        <p:nvSpPr>
          <p:cNvPr id="68" name="TextBox 67"/>
          <p:cNvSpPr txBox="1"/>
          <p:nvPr/>
        </p:nvSpPr>
        <p:spPr>
          <a:xfrm>
            <a:off x="859149" y="3502307"/>
            <a:ext cx="646859" cy="369332"/>
          </a:xfrm>
          <a:prstGeom prst="rect">
            <a:avLst/>
          </a:prstGeom>
          <a:noFill/>
        </p:spPr>
        <p:txBody>
          <a:bodyPr wrap="square" rtlCol="0">
            <a:spAutoFit/>
          </a:bodyPr>
          <a:lstStyle/>
          <a:p>
            <a:pPr algn="ctr"/>
            <a:r>
              <a:rPr lang="en-US" dirty="0" smtClean="0"/>
              <a:t>5</a:t>
            </a:r>
            <a:endParaRPr lang="en-US" dirty="0"/>
          </a:p>
        </p:txBody>
      </p:sp>
      <p:sp>
        <p:nvSpPr>
          <p:cNvPr id="69" name="TextBox 68"/>
          <p:cNvSpPr txBox="1"/>
          <p:nvPr/>
        </p:nvSpPr>
        <p:spPr>
          <a:xfrm>
            <a:off x="1556184" y="3502307"/>
            <a:ext cx="576269" cy="369332"/>
          </a:xfrm>
          <a:prstGeom prst="rect">
            <a:avLst/>
          </a:prstGeom>
          <a:noFill/>
        </p:spPr>
        <p:txBody>
          <a:bodyPr wrap="square" rtlCol="0">
            <a:spAutoFit/>
          </a:bodyPr>
          <a:lstStyle/>
          <a:p>
            <a:pPr algn="ctr"/>
            <a:r>
              <a:rPr lang="en-US" dirty="0" smtClean="0"/>
              <a:t>10</a:t>
            </a:r>
            <a:endParaRPr lang="en-US" dirty="0"/>
          </a:p>
        </p:txBody>
      </p:sp>
      <p:sp>
        <p:nvSpPr>
          <p:cNvPr id="70" name="TextBox 69"/>
          <p:cNvSpPr txBox="1"/>
          <p:nvPr/>
        </p:nvSpPr>
        <p:spPr>
          <a:xfrm>
            <a:off x="2219265" y="3502307"/>
            <a:ext cx="576269" cy="369332"/>
          </a:xfrm>
          <a:prstGeom prst="rect">
            <a:avLst/>
          </a:prstGeom>
          <a:noFill/>
        </p:spPr>
        <p:txBody>
          <a:bodyPr wrap="square" rtlCol="0">
            <a:spAutoFit/>
          </a:bodyPr>
          <a:lstStyle/>
          <a:p>
            <a:pPr algn="ctr"/>
            <a:r>
              <a:rPr lang="en-US" dirty="0" smtClean="0"/>
              <a:t>15</a:t>
            </a:r>
            <a:endParaRPr lang="en-US" dirty="0"/>
          </a:p>
        </p:txBody>
      </p:sp>
      <p:sp>
        <p:nvSpPr>
          <p:cNvPr id="71" name="TextBox 70"/>
          <p:cNvSpPr txBox="1"/>
          <p:nvPr/>
        </p:nvSpPr>
        <p:spPr>
          <a:xfrm>
            <a:off x="2884905" y="3502307"/>
            <a:ext cx="576269" cy="369332"/>
          </a:xfrm>
          <a:prstGeom prst="rect">
            <a:avLst/>
          </a:prstGeom>
          <a:noFill/>
        </p:spPr>
        <p:txBody>
          <a:bodyPr wrap="square" rtlCol="0">
            <a:spAutoFit/>
          </a:bodyPr>
          <a:lstStyle/>
          <a:p>
            <a:r>
              <a:rPr lang="en-US" dirty="0" smtClean="0"/>
              <a:t>20</a:t>
            </a:r>
            <a:endParaRPr lang="en-US" dirty="0"/>
          </a:p>
        </p:txBody>
      </p:sp>
      <p:sp>
        <p:nvSpPr>
          <p:cNvPr id="73" name="TextBox 72"/>
          <p:cNvSpPr txBox="1"/>
          <p:nvPr/>
        </p:nvSpPr>
        <p:spPr>
          <a:xfrm>
            <a:off x="3234100" y="3502307"/>
            <a:ext cx="5375613" cy="369332"/>
          </a:xfrm>
          <a:prstGeom prst="rect">
            <a:avLst/>
          </a:prstGeom>
          <a:noFill/>
        </p:spPr>
        <p:txBody>
          <a:bodyPr wrap="square" rtlCol="0">
            <a:spAutoFit/>
          </a:bodyPr>
          <a:lstStyle/>
          <a:p>
            <a:pPr algn="r"/>
            <a:r>
              <a:rPr lang="en-US" dirty="0" smtClean="0"/>
              <a:t>. . . . . . . . . . . . . . . . . . . . . . . . . . . . . . . . . . . . . . . . . . . . . .n</a:t>
            </a:r>
            <a:endParaRPr lang="en-US" dirty="0"/>
          </a:p>
        </p:txBody>
      </p:sp>
    </p:spTree>
    <p:extLst>
      <p:ext uri="{BB962C8B-B14F-4D97-AF65-F5344CB8AC3E}">
        <p14:creationId xmlns:p14="http://schemas.microsoft.com/office/powerpoint/2010/main" val="3738754212"/>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94071" y="2259033"/>
            <a:ext cx="7955858" cy="1746173"/>
            <a:chOff x="0" y="854770"/>
            <a:chExt cx="9144000" cy="2173557"/>
          </a:xfrm>
        </p:grpSpPr>
        <p:pic>
          <p:nvPicPr>
            <p:cNvPr id="6" name="Picture 5"/>
            <p:cNvPicPr>
              <a:picLocks noChangeAspect="1"/>
            </p:cNvPicPr>
            <p:nvPr/>
          </p:nvPicPr>
          <p:blipFill>
            <a:blip r:embed="rId3"/>
            <a:stretch>
              <a:fillRect/>
            </a:stretch>
          </p:blipFill>
          <p:spPr>
            <a:xfrm>
              <a:off x="0" y="1082015"/>
              <a:ext cx="9144000" cy="1381125"/>
            </a:xfrm>
            <a:prstGeom prst="rect">
              <a:avLst/>
            </a:prstGeom>
          </p:spPr>
        </p:pic>
        <p:cxnSp>
          <p:nvCxnSpPr>
            <p:cNvPr id="7" name="Straight Connector 6"/>
            <p:cNvCxnSpPr/>
            <p:nvPr/>
          </p:nvCxnSpPr>
          <p:spPr>
            <a:xfrm>
              <a:off x="138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91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43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95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48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900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053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05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357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510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662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815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967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9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272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424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577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729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881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034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186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529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681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834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9864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1388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291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443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596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7484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9008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053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205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8358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5104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86628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8815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8967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9120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336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488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641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793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945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098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250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4403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4555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707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860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5012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165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5317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5469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622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774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5927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079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6231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6384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1848291" y="1032105"/>
            <a:ext cx="6688144" cy="869679"/>
          </a:xfrm>
        </p:spPr>
        <p:txBody>
          <a:bodyPr>
            <a:noAutofit/>
          </a:bodyPr>
          <a:lstStyle/>
          <a:p>
            <a:pPr algn="l"/>
            <a:r>
              <a:rPr lang="en-US" sz="3600" dirty="0" smtClean="0">
                <a:solidFill>
                  <a:srgbClr val="0000FF"/>
                </a:solidFill>
              </a:rPr>
              <a:t>H</a:t>
            </a:r>
            <a:r>
              <a:rPr lang="en-GB" sz="3600" dirty="0" err="1" smtClean="0">
                <a:solidFill>
                  <a:srgbClr val="0000FF"/>
                </a:solidFill>
              </a:rPr>
              <a:t>ume</a:t>
            </a:r>
            <a:r>
              <a:rPr lang="en-GB" sz="3600" dirty="0" smtClean="0">
                <a:solidFill>
                  <a:srgbClr val="0000FF"/>
                </a:solidFill>
              </a:rPr>
              <a:t> doesn’t spell out the detail but it can be put like this</a:t>
            </a:r>
            <a:r>
              <a:rPr lang="is-IS" sz="3600" dirty="0" smtClean="0">
                <a:solidFill>
                  <a:srgbClr val="0000FF"/>
                </a:solidFill>
              </a:rPr>
              <a:t>…</a:t>
            </a:r>
            <a:endParaRPr lang="en-US" sz="3600" dirty="0">
              <a:solidFill>
                <a:srgbClr val="0000FF"/>
              </a:solidFill>
            </a:endParaRPr>
          </a:p>
        </p:txBody>
      </p:sp>
      <p:pic>
        <p:nvPicPr>
          <p:cNvPr id="4" name="Picture 3"/>
          <p:cNvPicPr>
            <a:picLocks noChangeAspect="1"/>
          </p:cNvPicPr>
          <p:nvPr/>
        </p:nvPicPr>
        <p:blipFill>
          <a:blip r:embed="rId4"/>
          <a:stretch>
            <a:fillRect/>
          </a:stretch>
        </p:blipFill>
        <p:spPr>
          <a:xfrm>
            <a:off x="289188" y="238922"/>
            <a:ext cx="1383073" cy="1897577"/>
          </a:xfrm>
          <a:prstGeom prst="rect">
            <a:avLst/>
          </a:prstGeom>
        </p:spPr>
      </p:pic>
      <p:sp>
        <p:nvSpPr>
          <p:cNvPr id="67" name="TextBox 66"/>
          <p:cNvSpPr txBox="1"/>
          <p:nvPr/>
        </p:nvSpPr>
        <p:spPr>
          <a:xfrm>
            <a:off x="496664" y="3502307"/>
            <a:ext cx="483277" cy="369332"/>
          </a:xfrm>
          <a:prstGeom prst="rect">
            <a:avLst/>
          </a:prstGeom>
          <a:noFill/>
        </p:spPr>
        <p:txBody>
          <a:bodyPr wrap="square" rtlCol="0">
            <a:spAutoFit/>
          </a:bodyPr>
          <a:lstStyle/>
          <a:p>
            <a:r>
              <a:rPr lang="en-US" dirty="0" smtClean="0"/>
              <a:t>1</a:t>
            </a:r>
            <a:endParaRPr lang="en-US" dirty="0"/>
          </a:p>
        </p:txBody>
      </p:sp>
      <p:sp>
        <p:nvSpPr>
          <p:cNvPr id="68" name="TextBox 67"/>
          <p:cNvSpPr txBox="1"/>
          <p:nvPr/>
        </p:nvSpPr>
        <p:spPr>
          <a:xfrm>
            <a:off x="859149" y="3502307"/>
            <a:ext cx="646859" cy="369332"/>
          </a:xfrm>
          <a:prstGeom prst="rect">
            <a:avLst/>
          </a:prstGeom>
          <a:noFill/>
        </p:spPr>
        <p:txBody>
          <a:bodyPr wrap="square" rtlCol="0">
            <a:spAutoFit/>
          </a:bodyPr>
          <a:lstStyle/>
          <a:p>
            <a:pPr algn="ctr"/>
            <a:r>
              <a:rPr lang="en-US" dirty="0" smtClean="0"/>
              <a:t>5</a:t>
            </a:r>
            <a:endParaRPr lang="en-US" dirty="0"/>
          </a:p>
        </p:txBody>
      </p:sp>
      <p:sp>
        <p:nvSpPr>
          <p:cNvPr id="69" name="TextBox 68"/>
          <p:cNvSpPr txBox="1"/>
          <p:nvPr/>
        </p:nvSpPr>
        <p:spPr>
          <a:xfrm>
            <a:off x="1556184" y="3502307"/>
            <a:ext cx="576269" cy="369332"/>
          </a:xfrm>
          <a:prstGeom prst="rect">
            <a:avLst/>
          </a:prstGeom>
          <a:noFill/>
        </p:spPr>
        <p:txBody>
          <a:bodyPr wrap="square" rtlCol="0">
            <a:spAutoFit/>
          </a:bodyPr>
          <a:lstStyle/>
          <a:p>
            <a:pPr algn="ctr"/>
            <a:r>
              <a:rPr lang="en-US" dirty="0" smtClean="0"/>
              <a:t>10</a:t>
            </a:r>
            <a:endParaRPr lang="en-US" dirty="0"/>
          </a:p>
        </p:txBody>
      </p:sp>
      <p:sp>
        <p:nvSpPr>
          <p:cNvPr id="70" name="TextBox 69"/>
          <p:cNvSpPr txBox="1"/>
          <p:nvPr/>
        </p:nvSpPr>
        <p:spPr>
          <a:xfrm>
            <a:off x="2219265" y="3502307"/>
            <a:ext cx="576269" cy="369332"/>
          </a:xfrm>
          <a:prstGeom prst="rect">
            <a:avLst/>
          </a:prstGeom>
          <a:noFill/>
        </p:spPr>
        <p:txBody>
          <a:bodyPr wrap="square" rtlCol="0">
            <a:spAutoFit/>
          </a:bodyPr>
          <a:lstStyle/>
          <a:p>
            <a:pPr algn="ctr"/>
            <a:r>
              <a:rPr lang="en-US" dirty="0" smtClean="0"/>
              <a:t>15</a:t>
            </a:r>
            <a:endParaRPr lang="en-US" dirty="0"/>
          </a:p>
        </p:txBody>
      </p:sp>
      <p:sp>
        <p:nvSpPr>
          <p:cNvPr id="71" name="TextBox 70"/>
          <p:cNvSpPr txBox="1"/>
          <p:nvPr/>
        </p:nvSpPr>
        <p:spPr>
          <a:xfrm>
            <a:off x="2884905" y="3502307"/>
            <a:ext cx="576269" cy="369332"/>
          </a:xfrm>
          <a:prstGeom prst="rect">
            <a:avLst/>
          </a:prstGeom>
          <a:noFill/>
        </p:spPr>
        <p:txBody>
          <a:bodyPr wrap="square" rtlCol="0">
            <a:spAutoFit/>
          </a:bodyPr>
          <a:lstStyle/>
          <a:p>
            <a:r>
              <a:rPr lang="en-US" dirty="0" smtClean="0"/>
              <a:t>20</a:t>
            </a:r>
            <a:endParaRPr lang="en-US" dirty="0"/>
          </a:p>
        </p:txBody>
      </p:sp>
      <p:sp>
        <p:nvSpPr>
          <p:cNvPr id="73" name="TextBox 72"/>
          <p:cNvSpPr txBox="1"/>
          <p:nvPr/>
        </p:nvSpPr>
        <p:spPr>
          <a:xfrm>
            <a:off x="3234100" y="3502307"/>
            <a:ext cx="5375613" cy="369332"/>
          </a:xfrm>
          <a:prstGeom prst="rect">
            <a:avLst/>
          </a:prstGeom>
          <a:noFill/>
        </p:spPr>
        <p:txBody>
          <a:bodyPr wrap="square" rtlCol="0">
            <a:spAutoFit/>
          </a:bodyPr>
          <a:lstStyle/>
          <a:p>
            <a:pPr algn="r"/>
            <a:r>
              <a:rPr lang="en-US" dirty="0" smtClean="0"/>
              <a:t>. . . . . . . . . . . . . . . . . . . . . . . . . . . . . . . . . . . . . . . . . . . . . .n</a:t>
            </a:r>
            <a:endParaRPr lang="en-US" dirty="0"/>
          </a:p>
        </p:txBody>
      </p:sp>
    </p:spTree>
    <p:extLst>
      <p:ext uri="{BB962C8B-B14F-4D97-AF65-F5344CB8AC3E}">
        <p14:creationId xmlns:p14="http://schemas.microsoft.com/office/powerpoint/2010/main" val="35987643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48291" y="751252"/>
            <a:ext cx="6072945" cy="869679"/>
          </a:xfrm>
        </p:spPr>
        <p:txBody>
          <a:bodyPr>
            <a:noAutofit/>
          </a:bodyPr>
          <a:lstStyle/>
          <a:p>
            <a:r>
              <a:rPr lang="en-US" sz="3600" dirty="0" smtClean="0">
                <a:solidFill>
                  <a:srgbClr val="0000FF"/>
                </a:solidFill>
              </a:rPr>
              <a:t>Hume has already claimed:</a:t>
            </a:r>
            <a:endParaRPr lang="en-US" sz="3600" dirty="0">
              <a:solidFill>
                <a:srgbClr val="0000FF"/>
              </a:solidFill>
            </a:endParaRPr>
          </a:p>
        </p:txBody>
      </p:sp>
      <p:pic>
        <p:nvPicPr>
          <p:cNvPr id="5" name="Picture 4"/>
          <p:cNvPicPr>
            <a:picLocks noChangeAspect="1"/>
          </p:cNvPicPr>
          <p:nvPr/>
        </p:nvPicPr>
        <p:blipFill>
          <a:blip r:embed="rId3"/>
          <a:stretch>
            <a:fillRect/>
          </a:stretch>
        </p:blipFill>
        <p:spPr>
          <a:xfrm>
            <a:off x="289188" y="238922"/>
            <a:ext cx="1383073" cy="1897577"/>
          </a:xfrm>
          <a:prstGeom prst="rect">
            <a:avLst/>
          </a:prstGeom>
        </p:spPr>
      </p:pic>
      <p:sp>
        <p:nvSpPr>
          <p:cNvPr id="6" name="TextBox 5"/>
          <p:cNvSpPr txBox="1"/>
          <p:nvPr/>
        </p:nvSpPr>
        <p:spPr>
          <a:xfrm>
            <a:off x="779550" y="2640713"/>
            <a:ext cx="7984105" cy="1938992"/>
          </a:xfrm>
          <a:prstGeom prst="rect">
            <a:avLst/>
          </a:prstGeom>
          <a:noFill/>
        </p:spPr>
        <p:txBody>
          <a:bodyPr wrap="square" rtlCol="0">
            <a:spAutoFit/>
          </a:bodyPr>
          <a:lstStyle/>
          <a:p>
            <a:r>
              <a:rPr lang="is-IS" sz="4000" dirty="0" smtClean="0"/>
              <a:t>…</a:t>
            </a:r>
            <a:r>
              <a:rPr lang="en-US" sz="4000" dirty="0" smtClean="0"/>
              <a:t>we shall always find, that every idea which we examine is copied from a similar impression.</a:t>
            </a:r>
            <a:endParaRPr lang="en-US" sz="4000" dirty="0"/>
          </a:p>
        </p:txBody>
      </p:sp>
    </p:spTree>
    <p:extLst>
      <p:ext uri="{BB962C8B-B14F-4D97-AF65-F5344CB8AC3E}">
        <p14:creationId xmlns:p14="http://schemas.microsoft.com/office/powerpoint/2010/main" val="2726763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94071" y="2259033"/>
            <a:ext cx="7955858" cy="1746173"/>
            <a:chOff x="0" y="854770"/>
            <a:chExt cx="9144000" cy="2173557"/>
          </a:xfrm>
        </p:grpSpPr>
        <p:pic>
          <p:nvPicPr>
            <p:cNvPr id="6" name="Picture 5"/>
            <p:cNvPicPr>
              <a:picLocks noChangeAspect="1"/>
            </p:cNvPicPr>
            <p:nvPr/>
          </p:nvPicPr>
          <p:blipFill>
            <a:blip r:embed="rId3"/>
            <a:stretch>
              <a:fillRect/>
            </a:stretch>
          </p:blipFill>
          <p:spPr>
            <a:xfrm>
              <a:off x="0" y="1082015"/>
              <a:ext cx="9144000" cy="1381125"/>
            </a:xfrm>
            <a:prstGeom prst="rect">
              <a:avLst/>
            </a:prstGeom>
          </p:spPr>
        </p:pic>
        <p:cxnSp>
          <p:nvCxnSpPr>
            <p:cNvPr id="7" name="Straight Connector 6"/>
            <p:cNvCxnSpPr/>
            <p:nvPr/>
          </p:nvCxnSpPr>
          <p:spPr>
            <a:xfrm>
              <a:off x="138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91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43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95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48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900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053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05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357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510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662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815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967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9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272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424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577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729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881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034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186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529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681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834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9864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1388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291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443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596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7484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9008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053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205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8358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5104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86628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8815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8967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9120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336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488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641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793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945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098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250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4403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4555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707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860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5012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165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5317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5469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622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774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5927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079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6231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6384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1848291" y="1032105"/>
            <a:ext cx="6688144" cy="869679"/>
          </a:xfrm>
        </p:spPr>
        <p:txBody>
          <a:bodyPr>
            <a:noAutofit/>
          </a:bodyPr>
          <a:lstStyle/>
          <a:p>
            <a:pPr algn="l"/>
            <a:r>
              <a:rPr lang="en-US" sz="3600" dirty="0" smtClean="0">
                <a:solidFill>
                  <a:srgbClr val="0000FF"/>
                </a:solidFill>
              </a:rPr>
              <a:t>H</a:t>
            </a:r>
            <a:r>
              <a:rPr lang="en-GB" sz="3600" dirty="0" err="1" smtClean="0">
                <a:solidFill>
                  <a:srgbClr val="0000FF"/>
                </a:solidFill>
              </a:rPr>
              <a:t>ume</a:t>
            </a:r>
            <a:r>
              <a:rPr lang="en-GB" sz="3600" dirty="0" smtClean="0">
                <a:solidFill>
                  <a:srgbClr val="0000FF"/>
                </a:solidFill>
              </a:rPr>
              <a:t> doesn’t spell out the detail but it can be put like this</a:t>
            </a:r>
            <a:r>
              <a:rPr lang="is-IS" sz="3600" dirty="0" smtClean="0">
                <a:solidFill>
                  <a:srgbClr val="0000FF"/>
                </a:solidFill>
              </a:rPr>
              <a:t>…</a:t>
            </a:r>
            <a:endParaRPr lang="en-US" sz="3600" dirty="0">
              <a:solidFill>
                <a:srgbClr val="0000FF"/>
              </a:solidFill>
            </a:endParaRPr>
          </a:p>
        </p:txBody>
      </p:sp>
      <p:pic>
        <p:nvPicPr>
          <p:cNvPr id="4" name="Picture 3"/>
          <p:cNvPicPr>
            <a:picLocks noChangeAspect="1"/>
          </p:cNvPicPr>
          <p:nvPr/>
        </p:nvPicPr>
        <p:blipFill>
          <a:blip r:embed="rId4"/>
          <a:stretch>
            <a:fillRect/>
          </a:stretch>
        </p:blipFill>
        <p:spPr>
          <a:xfrm>
            <a:off x="289188" y="238922"/>
            <a:ext cx="1383073" cy="1897577"/>
          </a:xfrm>
          <a:prstGeom prst="rect">
            <a:avLst/>
          </a:prstGeom>
        </p:spPr>
      </p:pic>
      <p:sp>
        <p:nvSpPr>
          <p:cNvPr id="3" name="TextBox 2"/>
          <p:cNvSpPr txBox="1"/>
          <p:nvPr/>
        </p:nvSpPr>
        <p:spPr>
          <a:xfrm>
            <a:off x="289188" y="4005206"/>
            <a:ext cx="9000505" cy="2308324"/>
          </a:xfrm>
          <a:prstGeom prst="rect">
            <a:avLst/>
          </a:prstGeom>
          <a:noFill/>
        </p:spPr>
        <p:txBody>
          <a:bodyPr wrap="square" rtlCol="0">
            <a:spAutoFit/>
          </a:bodyPr>
          <a:lstStyle/>
          <a:p>
            <a:r>
              <a:rPr lang="en-GB" sz="2400" dirty="0" smtClean="0">
                <a:solidFill>
                  <a:srgbClr val="0000FF"/>
                </a:solidFill>
              </a:rPr>
              <a:t>If 1 is the same as 2 and 2 is the same as 3 then 1 is the same as 3.</a:t>
            </a:r>
          </a:p>
          <a:p>
            <a:r>
              <a:rPr lang="en-GB" sz="2400" dirty="0">
                <a:solidFill>
                  <a:srgbClr val="0000FF"/>
                </a:solidFill>
              </a:rPr>
              <a:t>If 1 is the same as </a:t>
            </a:r>
            <a:r>
              <a:rPr lang="en-GB" sz="2400" dirty="0" smtClean="0">
                <a:solidFill>
                  <a:srgbClr val="0000FF"/>
                </a:solidFill>
              </a:rPr>
              <a:t>3 </a:t>
            </a:r>
            <a:r>
              <a:rPr lang="en-GB" sz="2400" dirty="0">
                <a:solidFill>
                  <a:srgbClr val="0000FF"/>
                </a:solidFill>
              </a:rPr>
              <a:t>and </a:t>
            </a:r>
            <a:r>
              <a:rPr lang="en-GB" sz="2400" dirty="0" smtClean="0">
                <a:solidFill>
                  <a:srgbClr val="0000FF"/>
                </a:solidFill>
              </a:rPr>
              <a:t>3 </a:t>
            </a:r>
            <a:r>
              <a:rPr lang="en-GB" sz="2400" dirty="0">
                <a:solidFill>
                  <a:srgbClr val="0000FF"/>
                </a:solidFill>
              </a:rPr>
              <a:t>is the same as </a:t>
            </a:r>
            <a:r>
              <a:rPr lang="en-GB" sz="2400" dirty="0" smtClean="0">
                <a:solidFill>
                  <a:srgbClr val="0000FF"/>
                </a:solidFill>
              </a:rPr>
              <a:t>4 </a:t>
            </a:r>
            <a:r>
              <a:rPr lang="en-GB" sz="2400" dirty="0">
                <a:solidFill>
                  <a:srgbClr val="0000FF"/>
                </a:solidFill>
              </a:rPr>
              <a:t>then 1 is the same as </a:t>
            </a:r>
            <a:r>
              <a:rPr lang="en-GB" sz="2400" dirty="0" smtClean="0">
                <a:solidFill>
                  <a:srgbClr val="0000FF"/>
                </a:solidFill>
              </a:rPr>
              <a:t>4.</a:t>
            </a:r>
            <a:endParaRPr lang="en-US" sz="2400" dirty="0">
              <a:solidFill>
                <a:srgbClr val="0000FF"/>
              </a:solidFill>
            </a:endParaRPr>
          </a:p>
          <a:p>
            <a:r>
              <a:rPr lang="en-GB" sz="2400" dirty="0">
                <a:solidFill>
                  <a:srgbClr val="0000FF"/>
                </a:solidFill>
              </a:rPr>
              <a:t>If 1 is the same as </a:t>
            </a:r>
            <a:r>
              <a:rPr lang="en-GB" sz="2400" dirty="0" smtClean="0">
                <a:solidFill>
                  <a:srgbClr val="0000FF"/>
                </a:solidFill>
              </a:rPr>
              <a:t>4 </a:t>
            </a:r>
            <a:r>
              <a:rPr lang="en-GB" sz="2400" dirty="0">
                <a:solidFill>
                  <a:srgbClr val="0000FF"/>
                </a:solidFill>
              </a:rPr>
              <a:t>and </a:t>
            </a:r>
            <a:r>
              <a:rPr lang="en-GB" sz="2400" dirty="0" smtClean="0">
                <a:solidFill>
                  <a:srgbClr val="0000FF"/>
                </a:solidFill>
              </a:rPr>
              <a:t>4 </a:t>
            </a:r>
            <a:r>
              <a:rPr lang="en-GB" sz="2400" dirty="0">
                <a:solidFill>
                  <a:srgbClr val="0000FF"/>
                </a:solidFill>
              </a:rPr>
              <a:t>is the same as </a:t>
            </a:r>
            <a:r>
              <a:rPr lang="en-GB" sz="2400" dirty="0" smtClean="0">
                <a:solidFill>
                  <a:srgbClr val="0000FF"/>
                </a:solidFill>
              </a:rPr>
              <a:t>5 </a:t>
            </a:r>
            <a:r>
              <a:rPr lang="en-GB" sz="2400" dirty="0">
                <a:solidFill>
                  <a:srgbClr val="0000FF"/>
                </a:solidFill>
              </a:rPr>
              <a:t>then 1 is the same as </a:t>
            </a:r>
            <a:r>
              <a:rPr lang="en-GB" sz="2400" dirty="0" smtClean="0">
                <a:solidFill>
                  <a:srgbClr val="0000FF"/>
                </a:solidFill>
              </a:rPr>
              <a:t>5.</a:t>
            </a:r>
          </a:p>
          <a:p>
            <a:r>
              <a:rPr lang="is-IS" sz="2400" dirty="0" smtClean="0">
                <a:solidFill>
                  <a:srgbClr val="0000FF"/>
                </a:solidFill>
              </a:rPr>
              <a:t>…....and so on.</a:t>
            </a:r>
            <a:endParaRPr lang="en-GB" sz="2400" dirty="0">
              <a:solidFill>
                <a:srgbClr val="0000FF"/>
              </a:solidFill>
            </a:endParaRPr>
          </a:p>
          <a:p>
            <a:r>
              <a:rPr lang="en-GB" sz="2400" dirty="0" smtClean="0">
                <a:solidFill>
                  <a:srgbClr val="0000FF"/>
                </a:solidFill>
              </a:rPr>
              <a:t>In which case the first is the same as the last</a:t>
            </a:r>
            <a:r>
              <a:rPr lang="is-IS" sz="2400" dirty="0" smtClean="0">
                <a:solidFill>
                  <a:srgbClr val="0000FF"/>
                </a:solidFill>
              </a:rPr>
              <a:t>….</a:t>
            </a:r>
            <a:endParaRPr lang="en-US" sz="2400" dirty="0">
              <a:solidFill>
                <a:srgbClr val="0000FF"/>
              </a:solidFill>
            </a:endParaRPr>
          </a:p>
          <a:p>
            <a:endParaRPr lang="en-US" sz="2400" dirty="0">
              <a:solidFill>
                <a:srgbClr val="0000FF"/>
              </a:solidFill>
            </a:endParaRPr>
          </a:p>
        </p:txBody>
      </p:sp>
      <p:sp>
        <p:nvSpPr>
          <p:cNvPr id="67" name="TextBox 66"/>
          <p:cNvSpPr txBox="1"/>
          <p:nvPr/>
        </p:nvSpPr>
        <p:spPr>
          <a:xfrm>
            <a:off x="496664" y="3502307"/>
            <a:ext cx="483277" cy="369332"/>
          </a:xfrm>
          <a:prstGeom prst="rect">
            <a:avLst/>
          </a:prstGeom>
          <a:noFill/>
        </p:spPr>
        <p:txBody>
          <a:bodyPr wrap="square" rtlCol="0">
            <a:spAutoFit/>
          </a:bodyPr>
          <a:lstStyle/>
          <a:p>
            <a:r>
              <a:rPr lang="en-US" dirty="0" smtClean="0"/>
              <a:t>1</a:t>
            </a:r>
            <a:endParaRPr lang="en-US" dirty="0"/>
          </a:p>
        </p:txBody>
      </p:sp>
      <p:sp>
        <p:nvSpPr>
          <p:cNvPr id="68" name="TextBox 67"/>
          <p:cNvSpPr txBox="1"/>
          <p:nvPr/>
        </p:nvSpPr>
        <p:spPr>
          <a:xfrm>
            <a:off x="859149" y="3502307"/>
            <a:ext cx="646859" cy="369332"/>
          </a:xfrm>
          <a:prstGeom prst="rect">
            <a:avLst/>
          </a:prstGeom>
          <a:noFill/>
        </p:spPr>
        <p:txBody>
          <a:bodyPr wrap="square" rtlCol="0">
            <a:spAutoFit/>
          </a:bodyPr>
          <a:lstStyle/>
          <a:p>
            <a:pPr algn="ctr"/>
            <a:r>
              <a:rPr lang="en-US" dirty="0" smtClean="0"/>
              <a:t>5</a:t>
            </a:r>
            <a:endParaRPr lang="en-US" dirty="0"/>
          </a:p>
        </p:txBody>
      </p:sp>
      <p:sp>
        <p:nvSpPr>
          <p:cNvPr id="69" name="TextBox 68"/>
          <p:cNvSpPr txBox="1"/>
          <p:nvPr/>
        </p:nvSpPr>
        <p:spPr>
          <a:xfrm>
            <a:off x="1556184" y="3502307"/>
            <a:ext cx="576269" cy="369332"/>
          </a:xfrm>
          <a:prstGeom prst="rect">
            <a:avLst/>
          </a:prstGeom>
          <a:noFill/>
        </p:spPr>
        <p:txBody>
          <a:bodyPr wrap="square" rtlCol="0">
            <a:spAutoFit/>
          </a:bodyPr>
          <a:lstStyle/>
          <a:p>
            <a:pPr algn="ctr"/>
            <a:r>
              <a:rPr lang="en-US" dirty="0" smtClean="0"/>
              <a:t>10</a:t>
            </a:r>
            <a:endParaRPr lang="en-US" dirty="0"/>
          </a:p>
        </p:txBody>
      </p:sp>
      <p:sp>
        <p:nvSpPr>
          <p:cNvPr id="70" name="TextBox 69"/>
          <p:cNvSpPr txBox="1"/>
          <p:nvPr/>
        </p:nvSpPr>
        <p:spPr>
          <a:xfrm>
            <a:off x="2219265" y="3502307"/>
            <a:ext cx="576269" cy="369332"/>
          </a:xfrm>
          <a:prstGeom prst="rect">
            <a:avLst/>
          </a:prstGeom>
          <a:noFill/>
        </p:spPr>
        <p:txBody>
          <a:bodyPr wrap="square" rtlCol="0">
            <a:spAutoFit/>
          </a:bodyPr>
          <a:lstStyle/>
          <a:p>
            <a:pPr algn="ctr"/>
            <a:r>
              <a:rPr lang="en-US" dirty="0" smtClean="0"/>
              <a:t>15</a:t>
            </a:r>
            <a:endParaRPr lang="en-US" dirty="0"/>
          </a:p>
        </p:txBody>
      </p:sp>
      <p:sp>
        <p:nvSpPr>
          <p:cNvPr id="71" name="TextBox 70"/>
          <p:cNvSpPr txBox="1"/>
          <p:nvPr/>
        </p:nvSpPr>
        <p:spPr>
          <a:xfrm>
            <a:off x="2884905" y="3502307"/>
            <a:ext cx="576269" cy="369332"/>
          </a:xfrm>
          <a:prstGeom prst="rect">
            <a:avLst/>
          </a:prstGeom>
          <a:noFill/>
        </p:spPr>
        <p:txBody>
          <a:bodyPr wrap="square" rtlCol="0">
            <a:spAutoFit/>
          </a:bodyPr>
          <a:lstStyle/>
          <a:p>
            <a:r>
              <a:rPr lang="en-US" dirty="0" smtClean="0"/>
              <a:t>20</a:t>
            </a:r>
            <a:endParaRPr lang="en-US" dirty="0"/>
          </a:p>
        </p:txBody>
      </p:sp>
      <p:sp>
        <p:nvSpPr>
          <p:cNvPr id="73" name="TextBox 72"/>
          <p:cNvSpPr txBox="1"/>
          <p:nvPr/>
        </p:nvSpPr>
        <p:spPr>
          <a:xfrm>
            <a:off x="3234100" y="3502307"/>
            <a:ext cx="5375613" cy="369332"/>
          </a:xfrm>
          <a:prstGeom prst="rect">
            <a:avLst/>
          </a:prstGeom>
          <a:noFill/>
        </p:spPr>
        <p:txBody>
          <a:bodyPr wrap="square" rtlCol="0">
            <a:spAutoFit/>
          </a:bodyPr>
          <a:lstStyle/>
          <a:p>
            <a:pPr algn="r"/>
            <a:r>
              <a:rPr lang="en-US" dirty="0" smtClean="0"/>
              <a:t>. . . . . . . . . . . . . . . . . . . . . . . . . . . . . . . . . . . . . . . . . . . . . .n</a:t>
            </a:r>
            <a:endParaRPr lang="en-US" dirty="0"/>
          </a:p>
        </p:txBody>
      </p:sp>
    </p:spTree>
    <p:extLst>
      <p:ext uri="{BB962C8B-B14F-4D97-AF65-F5344CB8AC3E}">
        <p14:creationId xmlns:p14="http://schemas.microsoft.com/office/powerpoint/2010/main" val="354413148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94071" y="2259033"/>
            <a:ext cx="7955858" cy="1746173"/>
            <a:chOff x="0" y="854770"/>
            <a:chExt cx="9144000" cy="2173557"/>
          </a:xfrm>
        </p:grpSpPr>
        <p:pic>
          <p:nvPicPr>
            <p:cNvPr id="6" name="Picture 5"/>
            <p:cNvPicPr>
              <a:picLocks noChangeAspect="1"/>
            </p:cNvPicPr>
            <p:nvPr/>
          </p:nvPicPr>
          <p:blipFill>
            <a:blip r:embed="rId3"/>
            <a:stretch>
              <a:fillRect/>
            </a:stretch>
          </p:blipFill>
          <p:spPr>
            <a:xfrm>
              <a:off x="0" y="1082015"/>
              <a:ext cx="9144000" cy="1381125"/>
            </a:xfrm>
            <a:prstGeom prst="rect">
              <a:avLst/>
            </a:prstGeom>
          </p:spPr>
        </p:pic>
        <p:cxnSp>
          <p:nvCxnSpPr>
            <p:cNvPr id="7" name="Straight Connector 6"/>
            <p:cNvCxnSpPr/>
            <p:nvPr/>
          </p:nvCxnSpPr>
          <p:spPr>
            <a:xfrm>
              <a:off x="138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91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43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95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48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900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053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05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357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510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662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815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967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9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272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424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577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729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881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034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186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529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681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834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9864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1388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291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443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596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7484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9008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053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205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8358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5104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86628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8815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8967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9120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336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488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641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793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945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098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250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4403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4555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707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860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5012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165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5317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5469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622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774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5927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079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6231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6384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1848291" y="1032105"/>
            <a:ext cx="6688144" cy="869679"/>
          </a:xfrm>
        </p:spPr>
        <p:txBody>
          <a:bodyPr>
            <a:noAutofit/>
          </a:bodyPr>
          <a:lstStyle/>
          <a:p>
            <a:pPr algn="l"/>
            <a:r>
              <a:rPr lang="en-US" sz="3600" dirty="0" smtClean="0">
                <a:solidFill>
                  <a:srgbClr val="0000FF"/>
                </a:solidFill>
              </a:rPr>
              <a:t>H</a:t>
            </a:r>
            <a:r>
              <a:rPr lang="en-GB" sz="3600" dirty="0" err="1" smtClean="0">
                <a:solidFill>
                  <a:srgbClr val="0000FF"/>
                </a:solidFill>
              </a:rPr>
              <a:t>ume</a:t>
            </a:r>
            <a:r>
              <a:rPr lang="en-GB" sz="3600" dirty="0" smtClean="0">
                <a:solidFill>
                  <a:srgbClr val="0000FF"/>
                </a:solidFill>
              </a:rPr>
              <a:t> doesn’t spell out the detail but it can be put like this</a:t>
            </a:r>
            <a:r>
              <a:rPr lang="is-IS" sz="3600" dirty="0" smtClean="0">
                <a:solidFill>
                  <a:srgbClr val="0000FF"/>
                </a:solidFill>
              </a:rPr>
              <a:t>…</a:t>
            </a:r>
            <a:endParaRPr lang="en-US" sz="3600" dirty="0">
              <a:solidFill>
                <a:srgbClr val="0000FF"/>
              </a:solidFill>
            </a:endParaRPr>
          </a:p>
        </p:txBody>
      </p:sp>
      <p:pic>
        <p:nvPicPr>
          <p:cNvPr id="4" name="Picture 3"/>
          <p:cNvPicPr>
            <a:picLocks noChangeAspect="1"/>
          </p:cNvPicPr>
          <p:nvPr/>
        </p:nvPicPr>
        <p:blipFill>
          <a:blip r:embed="rId4"/>
          <a:stretch>
            <a:fillRect/>
          </a:stretch>
        </p:blipFill>
        <p:spPr>
          <a:xfrm>
            <a:off x="289188" y="238922"/>
            <a:ext cx="1383073" cy="1897577"/>
          </a:xfrm>
          <a:prstGeom prst="rect">
            <a:avLst/>
          </a:prstGeom>
        </p:spPr>
      </p:pic>
      <p:sp>
        <p:nvSpPr>
          <p:cNvPr id="3" name="TextBox 2"/>
          <p:cNvSpPr txBox="1"/>
          <p:nvPr/>
        </p:nvSpPr>
        <p:spPr>
          <a:xfrm>
            <a:off x="289188" y="4005206"/>
            <a:ext cx="9000505" cy="1569660"/>
          </a:xfrm>
          <a:prstGeom prst="rect">
            <a:avLst/>
          </a:prstGeom>
          <a:noFill/>
        </p:spPr>
        <p:txBody>
          <a:bodyPr wrap="square" rtlCol="0">
            <a:spAutoFit/>
          </a:bodyPr>
          <a:lstStyle/>
          <a:p>
            <a:r>
              <a:rPr lang="en-GB" sz="3600" dirty="0">
                <a:solidFill>
                  <a:srgbClr val="0000FF"/>
                </a:solidFill>
                <a:latin typeface="+mj-lt"/>
                <a:ea typeface="+mj-ea"/>
                <a:cs typeface="+mj-cs"/>
              </a:rPr>
              <a:t>This isn’t trying to prove that different colours are </a:t>
            </a:r>
            <a:r>
              <a:rPr lang="en-GB" sz="3600" dirty="0" smtClean="0">
                <a:solidFill>
                  <a:srgbClr val="0000FF"/>
                </a:solidFill>
                <a:latin typeface="+mj-lt"/>
                <a:ea typeface="+mj-ea"/>
                <a:cs typeface="+mj-cs"/>
              </a:rPr>
              <a:t>different</a:t>
            </a:r>
            <a:r>
              <a:rPr lang="is-IS" sz="3600" dirty="0" smtClean="0">
                <a:solidFill>
                  <a:srgbClr val="0000FF"/>
                </a:solidFill>
                <a:latin typeface="+mj-lt"/>
                <a:ea typeface="+mj-ea"/>
                <a:cs typeface="+mj-cs"/>
              </a:rPr>
              <a:t>…</a:t>
            </a:r>
            <a:r>
              <a:rPr lang="is-IS" sz="3600" dirty="0">
                <a:solidFill>
                  <a:srgbClr val="0000FF"/>
                </a:solidFill>
                <a:latin typeface="+mj-lt"/>
                <a:ea typeface="+mj-ea"/>
                <a:cs typeface="+mj-cs"/>
              </a:rPr>
              <a:t>which is </a:t>
            </a:r>
            <a:r>
              <a:rPr lang="is-IS" sz="3600" dirty="0" smtClean="0">
                <a:solidFill>
                  <a:srgbClr val="0000FF"/>
                </a:solidFill>
                <a:latin typeface="+mj-lt"/>
                <a:ea typeface="+mj-ea"/>
                <a:cs typeface="+mj-cs"/>
              </a:rPr>
              <a:t>obvious...</a:t>
            </a:r>
            <a:endParaRPr lang="en-US" sz="3600" dirty="0">
              <a:solidFill>
                <a:srgbClr val="0000FF"/>
              </a:solidFill>
              <a:latin typeface="+mj-lt"/>
              <a:ea typeface="+mj-ea"/>
              <a:cs typeface="+mj-cs"/>
            </a:endParaRPr>
          </a:p>
          <a:p>
            <a:endParaRPr lang="en-US" sz="2400" dirty="0">
              <a:solidFill>
                <a:srgbClr val="0000FF"/>
              </a:solidFill>
            </a:endParaRPr>
          </a:p>
        </p:txBody>
      </p:sp>
      <p:sp>
        <p:nvSpPr>
          <p:cNvPr id="67" name="TextBox 66"/>
          <p:cNvSpPr txBox="1"/>
          <p:nvPr/>
        </p:nvSpPr>
        <p:spPr>
          <a:xfrm>
            <a:off x="496664" y="3502307"/>
            <a:ext cx="483277" cy="369332"/>
          </a:xfrm>
          <a:prstGeom prst="rect">
            <a:avLst/>
          </a:prstGeom>
          <a:noFill/>
        </p:spPr>
        <p:txBody>
          <a:bodyPr wrap="square" rtlCol="0">
            <a:spAutoFit/>
          </a:bodyPr>
          <a:lstStyle/>
          <a:p>
            <a:r>
              <a:rPr lang="en-US" dirty="0" smtClean="0"/>
              <a:t>1</a:t>
            </a:r>
            <a:endParaRPr lang="en-US" dirty="0"/>
          </a:p>
        </p:txBody>
      </p:sp>
      <p:sp>
        <p:nvSpPr>
          <p:cNvPr id="68" name="TextBox 67"/>
          <p:cNvSpPr txBox="1"/>
          <p:nvPr/>
        </p:nvSpPr>
        <p:spPr>
          <a:xfrm>
            <a:off x="859149" y="3502307"/>
            <a:ext cx="646859" cy="369332"/>
          </a:xfrm>
          <a:prstGeom prst="rect">
            <a:avLst/>
          </a:prstGeom>
          <a:noFill/>
        </p:spPr>
        <p:txBody>
          <a:bodyPr wrap="square" rtlCol="0">
            <a:spAutoFit/>
          </a:bodyPr>
          <a:lstStyle/>
          <a:p>
            <a:pPr algn="ctr"/>
            <a:r>
              <a:rPr lang="en-US" dirty="0" smtClean="0"/>
              <a:t>5</a:t>
            </a:r>
            <a:endParaRPr lang="en-US" dirty="0"/>
          </a:p>
        </p:txBody>
      </p:sp>
      <p:sp>
        <p:nvSpPr>
          <p:cNvPr id="69" name="TextBox 68"/>
          <p:cNvSpPr txBox="1"/>
          <p:nvPr/>
        </p:nvSpPr>
        <p:spPr>
          <a:xfrm>
            <a:off x="1556184" y="3502307"/>
            <a:ext cx="576269" cy="369332"/>
          </a:xfrm>
          <a:prstGeom prst="rect">
            <a:avLst/>
          </a:prstGeom>
          <a:noFill/>
        </p:spPr>
        <p:txBody>
          <a:bodyPr wrap="square" rtlCol="0">
            <a:spAutoFit/>
          </a:bodyPr>
          <a:lstStyle/>
          <a:p>
            <a:pPr algn="ctr"/>
            <a:r>
              <a:rPr lang="en-US" dirty="0" smtClean="0"/>
              <a:t>10</a:t>
            </a:r>
            <a:endParaRPr lang="en-US" dirty="0"/>
          </a:p>
        </p:txBody>
      </p:sp>
      <p:sp>
        <p:nvSpPr>
          <p:cNvPr id="70" name="TextBox 69"/>
          <p:cNvSpPr txBox="1"/>
          <p:nvPr/>
        </p:nvSpPr>
        <p:spPr>
          <a:xfrm>
            <a:off x="2219265" y="3502307"/>
            <a:ext cx="576269" cy="369332"/>
          </a:xfrm>
          <a:prstGeom prst="rect">
            <a:avLst/>
          </a:prstGeom>
          <a:noFill/>
        </p:spPr>
        <p:txBody>
          <a:bodyPr wrap="square" rtlCol="0">
            <a:spAutoFit/>
          </a:bodyPr>
          <a:lstStyle/>
          <a:p>
            <a:pPr algn="ctr"/>
            <a:r>
              <a:rPr lang="en-US" dirty="0" smtClean="0"/>
              <a:t>15</a:t>
            </a:r>
            <a:endParaRPr lang="en-US" dirty="0"/>
          </a:p>
        </p:txBody>
      </p:sp>
      <p:sp>
        <p:nvSpPr>
          <p:cNvPr id="71" name="TextBox 70"/>
          <p:cNvSpPr txBox="1"/>
          <p:nvPr/>
        </p:nvSpPr>
        <p:spPr>
          <a:xfrm>
            <a:off x="2884905" y="3502307"/>
            <a:ext cx="576269" cy="369332"/>
          </a:xfrm>
          <a:prstGeom prst="rect">
            <a:avLst/>
          </a:prstGeom>
          <a:noFill/>
        </p:spPr>
        <p:txBody>
          <a:bodyPr wrap="square" rtlCol="0">
            <a:spAutoFit/>
          </a:bodyPr>
          <a:lstStyle/>
          <a:p>
            <a:r>
              <a:rPr lang="en-US" dirty="0" smtClean="0"/>
              <a:t>20</a:t>
            </a:r>
            <a:endParaRPr lang="en-US" dirty="0"/>
          </a:p>
        </p:txBody>
      </p:sp>
      <p:sp>
        <p:nvSpPr>
          <p:cNvPr id="73" name="TextBox 72"/>
          <p:cNvSpPr txBox="1"/>
          <p:nvPr/>
        </p:nvSpPr>
        <p:spPr>
          <a:xfrm>
            <a:off x="3234100" y="3502307"/>
            <a:ext cx="5375613" cy="369332"/>
          </a:xfrm>
          <a:prstGeom prst="rect">
            <a:avLst/>
          </a:prstGeom>
          <a:noFill/>
        </p:spPr>
        <p:txBody>
          <a:bodyPr wrap="square" rtlCol="0">
            <a:spAutoFit/>
          </a:bodyPr>
          <a:lstStyle/>
          <a:p>
            <a:pPr algn="r"/>
            <a:r>
              <a:rPr lang="en-US" dirty="0" smtClean="0"/>
              <a:t>. . . . . . . . . . . . . . . . . . . . . . . . . . . . . . . . . . . . . . . . . . . . . .n</a:t>
            </a:r>
            <a:endParaRPr lang="en-US" dirty="0"/>
          </a:p>
        </p:txBody>
      </p:sp>
    </p:spTree>
    <p:extLst>
      <p:ext uri="{BB962C8B-B14F-4D97-AF65-F5344CB8AC3E}">
        <p14:creationId xmlns:p14="http://schemas.microsoft.com/office/powerpoint/2010/main" val="23354431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94071" y="2259033"/>
            <a:ext cx="7955858" cy="1746173"/>
            <a:chOff x="0" y="854770"/>
            <a:chExt cx="9144000" cy="2173557"/>
          </a:xfrm>
        </p:grpSpPr>
        <p:pic>
          <p:nvPicPr>
            <p:cNvPr id="6" name="Picture 5"/>
            <p:cNvPicPr>
              <a:picLocks noChangeAspect="1"/>
            </p:cNvPicPr>
            <p:nvPr/>
          </p:nvPicPr>
          <p:blipFill>
            <a:blip r:embed="rId3"/>
            <a:stretch>
              <a:fillRect/>
            </a:stretch>
          </p:blipFill>
          <p:spPr>
            <a:xfrm>
              <a:off x="0" y="1082015"/>
              <a:ext cx="9144000" cy="1381125"/>
            </a:xfrm>
            <a:prstGeom prst="rect">
              <a:avLst/>
            </a:prstGeom>
          </p:spPr>
        </p:pic>
        <p:cxnSp>
          <p:nvCxnSpPr>
            <p:cNvPr id="7" name="Straight Connector 6"/>
            <p:cNvCxnSpPr/>
            <p:nvPr/>
          </p:nvCxnSpPr>
          <p:spPr>
            <a:xfrm>
              <a:off x="138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91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43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95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48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900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053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05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357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510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662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815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967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9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272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424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577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729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881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034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186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529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681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834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9864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1388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291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443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596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7484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9008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053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205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8358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5104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86628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8815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8967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9120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336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488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641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793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945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098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250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4403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4555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707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860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5012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165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5317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5469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622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774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5927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079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6231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6384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1848291" y="1032105"/>
            <a:ext cx="6688144" cy="869679"/>
          </a:xfrm>
        </p:spPr>
        <p:txBody>
          <a:bodyPr>
            <a:noAutofit/>
          </a:bodyPr>
          <a:lstStyle/>
          <a:p>
            <a:pPr algn="l"/>
            <a:r>
              <a:rPr lang="en-US" sz="3600" dirty="0" smtClean="0">
                <a:solidFill>
                  <a:srgbClr val="0000FF"/>
                </a:solidFill>
              </a:rPr>
              <a:t>H</a:t>
            </a:r>
            <a:r>
              <a:rPr lang="en-GB" sz="3600" dirty="0" err="1" smtClean="0">
                <a:solidFill>
                  <a:srgbClr val="0000FF"/>
                </a:solidFill>
              </a:rPr>
              <a:t>ume</a:t>
            </a:r>
            <a:r>
              <a:rPr lang="en-GB" sz="3600" dirty="0" smtClean="0">
                <a:solidFill>
                  <a:srgbClr val="0000FF"/>
                </a:solidFill>
              </a:rPr>
              <a:t> doesn’t spell out the detail but it can be put like this</a:t>
            </a:r>
            <a:r>
              <a:rPr lang="is-IS" sz="3600" dirty="0" smtClean="0">
                <a:solidFill>
                  <a:srgbClr val="0000FF"/>
                </a:solidFill>
              </a:rPr>
              <a:t>…</a:t>
            </a:r>
            <a:endParaRPr lang="en-US" sz="3600" dirty="0">
              <a:solidFill>
                <a:srgbClr val="0000FF"/>
              </a:solidFill>
            </a:endParaRPr>
          </a:p>
        </p:txBody>
      </p:sp>
      <p:pic>
        <p:nvPicPr>
          <p:cNvPr id="4" name="Picture 3"/>
          <p:cNvPicPr>
            <a:picLocks noChangeAspect="1"/>
          </p:cNvPicPr>
          <p:nvPr/>
        </p:nvPicPr>
        <p:blipFill>
          <a:blip r:embed="rId4"/>
          <a:stretch>
            <a:fillRect/>
          </a:stretch>
        </p:blipFill>
        <p:spPr>
          <a:xfrm>
            <a:off x="289188" y="238922"/>
            <a:ext cx="1383073" cy="1897577"/>
          </a:xfrm>
          <a:prstGeom prst="rect">
            <a:avLst/>
          </a:prstGeom>
        </p:spPr>
      </p:pic>
      <p:sp>
        <p:nvSpPr>
          <p:cNvPr id="3" name="TextBox 2"/>
          <p:cNvSpPr txBox="1"/>
          <p:nvPr/>
        </p:nvSpPr>
        <p:spPr>
          <a:xfrm>
            <a:off x="289188" y="4005206"/>
            <a:ext cx="9000505" cy="2677656"/>
          </a:xfrm>
          <a:prstGeom prst="rect">
            <a:avLst/>
          </a:prstGeom>
          <a:noFill/>
        </p:spPr>
        <p:txBody>
          <a:bodyPr wrap="square" rtlCol="0">
            <a:spAutoFit/>
          </a:bodyPr>
          <a:lstStyle/>
          <a:p>
            <a:r>
              <a:rPr lang="en-GB" sz="3600" dirty="0" smtClean="0">
                <a:solidFill>
                  <a:srgbClr val="0000FF"/>
                </a:solidFill>
                <a:latin typeface="+mj-lt"/>
                <a:ea typeface="+mj-ea"/>
                <a:cs typeface="+mj-cs"/>
              </a:rPr>
              <a:t>It is saying </a:t>
            </a:r>
            <a:r>
              <a:rPr lang="en-GB" sz="3600" u="sng" dirty="0" smtClean="0">
                <a:solidFill>
                  <a:srgbClr val="0000FF"/>
                </a:solidFill>
                <a:latin typeface="+mj-lt"/>
                <a:ea typeface="+mj-ea"/>
                <a:cs typeface="+mj-cs"/>
              </a:rPr>
              <a:t>ideas</a:t>
            </a:r>
            <a:r>
              <a:rPr lang="en-GB" sz="3600" dirty="0" smtClean="0">
                <a:solidFill>
                  <a:srgbClr val="0000FF"/>
                </a:solidFill>
                <a:latin typeface="+mj-lt"/>
                <a:ea typeface="+mj-ea"/>
                <a:cs typeface="+mj-cs"/>
              </a:rPr>
              <a:t> of different colours are different. It is reaffirming the copy principle that each simple idea derives from its own simple impression and</a:t>
            </a:r>
            <a:r>
              <a:rPr lang="is-IS" sz="3600" dirty="0" smtClean="0">
                <a:solidFill>
                  <a:srgbClr val="0000FF"/>
                </a:solidFill>
                <a:latin typeface="+mj-lt"/>
                <a:ea typeface="+mj-ea"/>
                <a:cs typeface="+mj-cs"/>
              </a:rPr>
              <a:t>…</a:t>
            </a:r>
            <a:endParaRPr lang="en-US" sz="3600" dirty="0">
              <a:solidFill>
                <a:srgbClr val="0000FF"/>
              </a:solidFill>
              <a:latin typeface="+mj-lt"/>
              <a:ea typeface="+mj-ea"/>
              <a:cs typeface="+mj-cs"/>
            </a:endParaRPr>
          </a:p>
          <a:p>
            <a:endParaRPr lang="en-US" sz="2400" dirty="0">
              <a:solidFill>
                <a:srgbClr val="0000FF"/>
              </a:solidFill>
            </a:endParaRPr>
          </a:p>
        </p:txBody>
      </p:sp>
      <p:sp>
        <p:nvSpPr>
          <p:cNvPr id="67" name="TextBox 66"/>
          <p:cNvSpPr txBox="1"/>
          <p:nvPr/>
        </p:nvSpPr>
        <p:spPr>
          <a:xfrm>
            <a:off x="496664" y="3502307"/>
            <a:ext cx="483277" cy="369332"/>
          </a:xfrm>
          <a:prstGeom prst="rect">
            <a:avLst/>
          </a:prstGeom>
          <a:noFill/>
        </p:spPr>
        <p:txBody>
          <a:bodyPr wrap="square" rtlCol="0">
            <a:spAutoFit/>
          </a:bodyPr>
          <a:lstStyle/>
          <a:p>
            <a:r>
              <a:rPr lang="en-US" dirty="0" smtClean="0"/>
              <a:t>1</a:t>
            </a:r>
            <a:endParaRPr lang="en-US" dirty="0"/>
          </a:p>
        </p:txBody>
      </p:sp>
      <p:sp>
        <p:nvSpPr>
          <p:cNvPr id="68" name="TextBox 67"/>
          <p:cNvSpPr txBox="1"/>
          <p:nvPr/>
        </p:nvSpPr>
        <p:spPr>
          <a:xfrm>
            <a:off x="859149" y="3502307"/>
            <a:ext cx="646859" cy="369332"/>
          </a:xfrm>
          <a:prstGeom prst="rect">
            <a:avLst/>
          </a:prstGeom>
          <a:noFill/>
        </p:spPr>
        <p:txBody>
          <a:bodyPr wrap="square" rtlCol="0">
            <a:spAutoFit/>
          </a:bodyPr>
          <a:lstStyle/>
          <a:p>
            <a:pPr algn="ctr"/>
            <a:r>
              <a:rPr lang="en-US" dirty="0" smtClean="0"/>
              <a:t>5</a:t>
            </a:r>
            <a:endParaRPr lang="en-US" dirty="0"/>
          </a:p>
        </p:txBody>
      </p:sp>
      <p:sp>
        <p:nvSpPr>
          <p:cNvPr id="69" name="TextBox 68"/>
          <p:cNvSpPr txBox="1"/>
          <p:nvPr/>
        </p:nvSpPr>
        <p:spPr>
          <a:xfrm>
            <a:off x="1556184" y="3502307"/>
            <a:ext cx="576269" cy="369332"/>
          </a:xfrm>
          <a:prstGeom prst="rect">
            <a:avLst/>
          </a:prstGeom>
          <a:noFill/>
        </p:spPr>
        <p:txBody>
          <a:bodyPr wrap="square" rtlCol="0">
            <a:spAutoFit/>
          </a:bodyPr>
          <a:lstStyle/>
          <a:p>
            <a:pPr algn="ctr"/>
            <a:r>
              <a:rPr lang="en-US" dirty="0" smtClean="0"/>
              <a:t>10</a:t>
            </a:r>
            <a:endParaRPr lang="en-US" dirty="0"/>
          </a:p>
        </p:txBody>
      </p:sp>
      <p:sp>
        <p:nvSpPr>
          <p:cNvPr id="70" name="TextBox 69"/>
          <p:cNvSpPr txBox="1"/>
          <p:nvPr/>
        </p:nvSpPr>
        <p:spPr>
          <a:xfrm>
            <a:off x="2219265" y="3502307"/>
            <a:ext cx="576269" cy="369332"/>
          </a:xfrm>
          <a:prstGeom prst="rect">
            <a:avLst/>
          </a:prstGeom>
          <a:noFill/>
        </p:spPr>
        <p:txBody>
          <a:bodyPr wrap="square" rtlCol="0">
            <a:spAutoFit/>
          </a:bodyPr>
          <a:lstStyle/>
          <a:p>
            <a:pPr algn="ctr"/>
            <a:r>
              <a:rPr lang="en-US" dirty="0" smtClean="0"/>
              <a:t>15</a:t>
            </a:r>
            <a:endParaRPr lang="en-US" dirty="0"/>
          </a:p>
        </p:txBody>
      </p:sp>
      <p:sp>
        <p:nvSpPr>
          <p:cNvPr id="71" name="TextBox 70"/>
          <p:cNvSpPr txBox="1"/>
          <p:nvPr/>
        </p:nvSpPr>
        <p:spPr>
          <a:xfrm>
            <a:off x="2884905" y="3502307"/>
            <a:ext cx="576269" cy="369332"/>
          </a:xfrm>
          <a:prstGeom prst="rect">
            <a:avLst/>
          </a:prstGeom>
          <a:noFill/>
        </p:spPr>
        <p:txBody>
          <a:bodyPr wrap="square" rtlCol="0">
            <a:spAutoFit/>
          </a:bodyPr>
          <a:lstStyle/>
          <a:p>
            <a:r>
              <a:rPr lang="en-US" dirty="0" smtClean="0"/>
              <a:t>20</a:t>
            </a:r>
            <a:endParaRPr lang="en-US" dirty="0"/>
          </a:p>
        </p:txBody>
      </p:sp>
      <p:sp>
        <p:nvSpPr>
          <p:cNvPr id="73" name="TextBox 72"/>
          <p:cNvSpPr txBox="1"/>
          <p:nvPr/>
        </p:nvSpPr>
        <p:spPr>
          <a:xfrm>
            <a:off x="3234100" y="3502307"/>
            <a:ext cx="5375613" cy="369332"/>
          </a:xfrm>
          <a:prstGeom prst="rect">
            <a:avLst/>
          </a:prstGeom>
          <a:noFill/>
        </p:spPr>
        <p:txBody>
          <a:bodyPr wrap="square" rtlCol="0">
            <a:spAutoFit/>
          </a:bodyPr>
          <a:lstStyle/>
          <a:p>
            <a:pPr algn="r"/>
            <a:r>
              <a:rPr lang="en-US" dirty="0" smtClean="0"/>
              <a:t>. . . . . . . . . . . . . . . . . . . . . . . . . . . . . . . . . . . . . . . . . . . . . .n</a:t>
            </a:r>
            <a:endParaRPr lang="en-US" dirty="0"/>
          </a:p>
        </p:txBody>
      </p:sp>
    </p:spTree>
    <p:extLst>
      <p:ext uri="{BB962C8B-B14F-4D97-AF65-F5344CB8AC3E}">
        <p14:creationId xmlns:p14="http://schemas.microsoft.com/office/powerpoint/2010/main" val="9363232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94071" y="2259033"/>
            <a:ext cx="7955858" cy="1746173"/>
            <a:chOff x="0" y="854770"/>
            <a:chExt cx="9144000" cy="2173557"/>
          </a:xfrm>
        </p:grpSpPr>
        <p:pic>
          <p:nvPicPr>
            <p:cNvPr id="6" name="Picture 5"/>
            <p:cNvPicPr>
              <a:picLocks noChangeAspect="1"/>
            </p:cNvPicPr>
            <p:nvPr/>
          </p:nvPicPr>
          <p:blipFill>
            <a:blip r:embed="rId3"/>
            <a:stretch>
              <a:fillRect/>
            </a:stretch>
          </p:blipFill>
          <p:spPr>
            <a:xfrm>
              <a:off x="0" y="1082015"/>
              <a:ext cx="9144000" cy="1381125"/>
            </a:xfrm>
            <a:prstGeom prst="rect">
              <a:avLst/>
            </a:prstGeom>
          </p:spPr>
        </p:pic>
        <p:cxnSp>
          <p:nvCxnSpPr>
            <p:cNvPr id="7" name="Straight Connector 6"/>
            <p:cNvCxnSpPr/>
            <p:nvPr/>
          </p:nvCxnSpPr>
          <p:spPr>
            <a:xfrm>
              <a:off x="138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91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43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95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48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900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053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05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357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510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662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815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967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9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272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424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5770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7294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8818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0342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186696"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529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681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834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9864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1388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291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443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596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7484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9008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053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205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8358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5104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86628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88152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89676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9120068"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336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488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641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793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945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098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250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4403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4555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707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860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5012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165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5317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5469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622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7746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59270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0794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62318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6384260" y="854770"/>
              <a:ext cx="0" cy="217355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1848291" y="1032105"/>
            <a:ext cx="6688144" cy="869679"/>
          </a:xfrm>
        </p:spPr>
        <p:txBody>
          <a:bodyPr>
            <a:noAutofit/>
          </a:bodyPr>
          <a:lstStyle/>
          <a:p>
            <a:pPr algn="l"/>
            <a:r>
              <a:rPr lang="en-US" sz="3600" dirty="0" smtClean="0">
                <a:solidFill>
                  <a:srgbClr val="0000FF"/>
                </a:solidFill>
              </a:rPr>
              <a:t>H</a:t>
            </a:r>
            <a:r>
              <a:rPr lang="en-GB" sz="3600" dirty="0" err="1" smtClean="0">
                <a:solidFill>
                  <a:srgbClr val="0000FF"/>
                </a:solidFill>
              </a:rPr>
              <a:t>ume</a:t>
            </a:r>
            <a:r>
              <a:rPr lang="en-GB" sz="3600" dirty="0" smtClean="0">
                <a:solidFill>
                  <a:srgbClr val="0000FF"/>
                </a:solidFill>
              </a:rPr>
              <a:t> doesn’t spell out the detail but it can be put like this</a:t>
            </a:r>
            <a:r>
              <a:rPr lang="is-IS" sz="3600" dirty="0" smtClean="0">
                <a:solidFill>
                  <a:srgbClr val="0000FF"/>
                </a:solidFill>
              </a:rPr>
              <a:t>…</a:t>
            </a:r>
            <a:endParaRPr lang="en-US" sz="3600" dirty="0">
              <a:solidFill>
                <a:srgbClr val="0000FF"/>
              </a:solidFill>
            </a:endParaRPr>
          </a:p>
        </p:txBody>
      </p:sp>
      <p:pic>
        <p:nvPicPr>
          <p:cNvPr id="4" name="Picture 3"/>
          <p:cNvPicPr>
            <a:picLocks noChangeAspect="1"/>
          </p:cNvPicPr>
          <p:nvPr/>
        </p:nvPicPr>
        <p:blipFill>
          <a:blip r:embed="rId4"/>
          <a:stretch>
            <a:fillRect/>
          </a:stretch>
        </p:blipFill>
        <p:spPr>
          <a:xfrm>
            <a:off x="289188" y="238922"/>
            <a:ext cx="1383073" cy="1897577"/>
          </a:xfrm>
          <a:prstGeom prst="rect">
            <a:avLst/>
          </a:prstGeom>
        </p:spPr>
      </p:pic>
      <p:sp>
        <p:nvSpPr>
          <p:cNvPr id="3" name="TextBox 2"/>
          <p:cNvSpPr txBox="1"/>
          <p:nvPr/>
        </p:nvSpPr>
        <p:spPr>
          <a:xfrm>
            <a:off x="289188" y="4005206"/>
            <a:ext cx="9000505" cy="2677656"/>
          </a:xfrm>
          <a:prstGeom prst="rect">
            <a:avLst/>
          </a:prstGeom>
          <a:noFill/>
        </p:spPr>
        <p:txBody>
          <a:bodyPr wrap="square" rtlCol="0">
            <a:spAutoFit/>
          </a:bodyPr>
          <a:lstStyle/>
          <a:p>
            <a:r>
              <a:rPr lang="en-GB" sz="3600" dirty="0" smtClean="0">
                <a:solidFill>
                  <a:srgbClr val="0000FF"/>
                </a:solidFill>
                <a:latin typeface="+mj-lt"/>
                <a:ea typeface="+mj-ea"/>
                <a:cs typeface="+mj-cs"/>
              </a:rPr>
              <a:t>is attempting to forestall the suggestion that you can have the idea of a particular step in a colour gradient by virtue of already having the adjoining idea.</a:t>
            </a:r>
            <a:endParaRPr lang="en-US" sz="3600" dirty="0">
              <a:solidFill>
                <a:srgbClr val="0000FF"/>
              </a:solidFill>
              <a:latin typeface="+mj-lt"/>
              <a:ea typeface="+mj-ea"/>
              <a:cs typeface="+mj-cs"/>
            </a:endParaRPr>
          </a:p>
          <a:p>
            <a:endParaRPr lang="en-US" sz="2400" dirty="0">
              <a:solidFill>
                <a:srgbClr val="0000FF"/>
              </a:solidFill>
            </a:endParaRPr>
          </a:p>
        </p:txBody>
      </p:sp>
      <p:sp>
        <p:nvSpPr>
          <p:cNvPr id="67" name="TextBox 66"/>
          <p:cNvSpPr txBox="1"/>
          <p:nvPr/>
        </p:nvSpPr>
        <p:spPr>
          <a:xfrm>
            <a:off x="496664" y="3502307"/>
            <a:ext cx="483277" cy="369332"/>
          </a:xfrm>
          <a:prstGeom prst="rect">
            <a:avLst/>
          </a:prstGeom>
          <a:noFill/>
        </p:spPr>
        <p:txBody>
          <a:bodyPr wrap="square" rtlCol="0">
            <a:spAutoFit/>
          </a:bodyPr>
          <a:lstStyle/>
          <a:p>
            <a:r>
              <a:rPr lang="en-US" dirty="0" smtClean="0"/>
              <a:t>1</a:t>
            </a:r>
            <a:endParaRPr lang="en-US" dirty="0"/>
          </a:p>
        </p:txBody>
      </p:sp>
      <p:sp>
        <p:nvSpPr>
          <p:cNvPr id="68" name="TextBox 67"/>
          <p:cNvSpPr txBox="1"/>
          <p:nvPr/>
        </p:nvSpPr>
        <p:spPr>
          <a:xfrm>
            <a:off x="859149" y="3502307"/>
            <a:ext cx="646859" cy="369332"/>
          </a:xfrm>
          <a:prstGeom prst="rect">
            <a:avLst/>
          </a:prstGeom>
          <a:noFill/>
        </p:spPr>
        <p:txBody>
          <a:bodyPr wrap="square" rtlCol="0">
            <a:spAutoFit/>
          </a:bodyPr>
          <a:lstStyle/>
          <a:p>
            <a:pPr algn="ctr"/>
            <a:r>
              <a:rPr lang="en-US" dirty="0" smtClean="0"/>
              <a:t>5</a:t>
            </a:r>
            <a:endParaRPr lang="en-US" dirty="0"/>
          </a:p>
        </p:txBody>
      </p:sp>
      <p:sp>
        <p:nvSpPr>
          <p:cNvPr id="69" name="TextBox 68"/>
          <p:cNvSpPr txBox="1"/>
          <p:nvPr/>
        </p:nvSpPr>
        <p:spPr>
          <a:xfrm>
            <a:off x="1556184" y="3502307"/>
            <a:ext cx="576269" cy="369332"/>
          </a:xfrm>
          <a:prstGeom prst="rect">
            <a:avLst/>
          </a:prstGeom>
          <a:noFill/>
        </p:spPr>
        <p:txBody>
          <a:bodyPr wrap="square" rtlCol="0">
            <a:spAutoFit/>
          </a:bodyPr>
          <a:lstStyle/>
          <a:p>
            <a:pPr algn="ctr"/>
            <a:r>
              <a:rPr lang="en-US" dirty="0" smtClean="0"/>
              <a:t>10</a:t>
            </a:r>
            <a:endParaRPr lang="en-US" dirty="0"/>
          </a:p>
        </p:txBody>
      </p:sp>
      <p:sp>
        <p:nvSpPr>
          <p:cNvPr id="70" name="TextBox 69"/>
          <p:cNvSpPr txBox="1"/>
          <p:nvPr/>
        </p:nvSpPr>
        <p:spPr>
          <a:xfrm>
            <a:off x="2219265" y="3502307"/>
            <a:ext cx="576269" cy="369332"/>
          </a:xfrm>
          <a:prstGeom prst="rect">
            <a:avLst/>
          </a:prstGeom>
          <a:noFill/>
        </p:spPr>
        <p:txBody>
          <a:bodyPr wrap="square" rtlCol="0">
            <a:spAutoFit/>
          </a:bodyPr>
          <a:lstStyle/>
          <a:p>
            <a:pPr algn="ctr"/>
            <a:r>
              <a:rPr lang="en-US" dirty="0" smtClean="0"/>
              <a:t>15</a:t>
            </a:r>
            <a:endParaRPr lang="en-US" dirty="0"/>
          </a:p>
        </p:txBody>
      </p:sp>
      <p:sp>
        <p:nvSpPr>
          <p:cNvPr id="71" name="TextBox 70"/>
          <p:cNvSpPr txBox="1"/>
          <p:nvPr/>
        </p:nvSpPr>
        <p:spPr>
          <a:xfrm>
            <a:off x="2884905" y="3502307"/>
            <a:ext cx="576269" cy="369332"/>
          </a:xfrm>
          <a:prstGeom prst="rect">
            <a:avLst/>
          </a:prstGeom>
          <a:noFill/>
        </p:spPr>
        <p:txBody>
          <a:bodyPr wrap="square" rtlCol="0">
            <a:spAutoFit/>
          </a:bodyPr>
          <a:lstStyle/>
          <a:p>
            <a:r>
              <a:rPr lang="en-US" dirty="0" smtClean="0"/>
              <a:t>20</a:t>
            </a:r>
            <a:endParaRPr lang="en-US" dirty="0"/>
          </a:p>
        </p:txBody>
      </p:sp>
      <p:sp>
        <p:nvSpPr>
          <p:cNvPr id="73" name="TextBox 72"/>
          <p:cNvSpPr txBox="1"/>
          <p:nvPr/>
        </p:nvSpPr>
        <p:spPr>
          <a:xfrm>
            <a:off x="3234100" y="3502307"/>
            <a:ext cx="5375613" cy="369332"/>
          </a:xfrm>
          <a:prstGeom prst="rect">
            <a:avLst/>
          </a:prstGeom>
          <a:noFill/>
        </p:spPr>
        <p:txBody>
          <a:bodyPr wrap="square" rtlCol="0">
            <a:spAutoFit/>
          </a:bodyPr>
          <a:lstStyle/>
          <a:p>
            <a:pPr algn="r"/>
            <a:r>
              <a:rPr lang="en-US" dirty="0" smtClean="0"/>
              <a:t>. . . . . . . . . . . . . . . . . . . . . . . . . . . . . . . . . . . . . . . . . . . . . .n</a:t>
            </a:r>
            <a:endParaRPr lang="en-US" dirty="0"/>
          </a:p>
        </p:txBody>
      </p:sp>
    </p:spTree>
    <p:extLst>
      <p:ext uri="{BB962C8B-B14F-4D97-AF65-F5344CB8AC3E}">
        <p14:creationId xmlns:p14="http://schemas.microsoft.com/office/powerpoint/2010/main" val="23154394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751252"/>
            <a:ext cx="6072945" cy="869679"/>
          </a:xfrm>
        </p:spPr>
        <p:txBody>
          <a:bodyPr>
            <a:noAutofit/>
          </a:bodyPr>
          <a:lstStyle/>
          <a:p>
            <a:pPr algn="l"/>
            <a:r>
              <a:rPr lang="en-US" sz="3600" dirty="0" smtClean="0">
                <a:solidFill>
                  <a:srgbClr val="0000FF"/>
                </a:solidFill>
              </a:rPr>
              <a:t>He then says:</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
        <p:nvSpPr>
          <p:cNvPr id="3" name="TextBox 2"/>
          <p:cNvSpPr txBox="1"/>
          <p:nvPr/>
        </p:nvSpPr>
        <p:spPr>
          <a:xfrm>
            <a:off x="779550" y="2149072"/>
            <a:ext cx="7984105" cy="4401205"/>
          </a:xfrm>
          <a:prstGeom prst="rect">
            <a:avLst/>
          </a:prstGeom>
          <a:noFill/>
        </p:spPr>
        <p:txBody>
          <a:bodyPr wrap="square" rtlCol="0">
            <a:spAutoFit/>
          </a:bodyPr>
          <a:lstStyle/>
          <a:p>
            <a:r>
              <a:rPr lang="en-US" sz="4000" dirty="0"/>
              <a:t>Suppose, therefore, a person to have enjoyed his sight for thirty years, and to have become perfectly acquainted with </a:t>
            </a:r>
            <a:r>
              <a:rPr lang="en-US" sz="4000" dirty="0" err="1"/>
              <a:t>colours</a:t>
            </a:r>
            <a:r>
              <a:rPr lang="en-US" sz="4000" dirty="0"/>
              <a:t> of all kinds except one particular shade of blue, for instance, which it never has been his fortune to meet with</a:t>
            </a:r>
            <a:r>
              <a:rPr lang="en-US" sz="4000" dirty="0" smtClean="0"/>
              <a:t>.</a:t>
            </a:r>
            <a:endParaRPr lang="en-US" sz="4000" dirty="0"/>
          </a:p>
        </p:txBody>
      </p:sp>
    </p:spTree>
    <p:extLst>
      <p:ext uri="{BB962C8B-B14F-4D97-AF65-F5344CB8AC3E}">
        <p14:creationId xmlns:p14="http://schemas.microsoft.com/office/powerpoint/2010/main" val="12939655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751252"/>
            <a:ext cx="6072945" cy="869679"/>
          </a:xfrm>
        </p:spPr>
        <p:txBody>
          <a:bodyPr>
            <a:noAutofit/>
          </a:bodyPr>
          <a:lstStyle/>
          <a:p>
            <a:pPr algn="l"/>
            <a:r>
              <a:rPr lang="en-US" sz="3600" dirty="0" smtClean="0">
                <a:solidFill>
                  <a:srgbClr val="0000FF"/>
                </a:solidFill>
              </a:rPr>
              <a:t>He then says:</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
        <p:nvSpPr>
          <p:cNvPr id="3" name="TextBox 2"/>
          <p:cNvSpPr txBox="1"/>
          <p:nvPr/>
        </p:nvSpPr>
        <p:spPr>
          <a:xfrm>
            <a:off x="779550" y="2149072"/>
            <a:ext cx="7984105" cy="3170099"/>
          </a:xfrm>
          <a:prstGeom prst="rect">
            <a:avLst/>
          </a:prstGeom>
          <a:noFill/>
        </p:spPr>
        <p:txBody>
          <a:bodyPr wrap="square" rtlCol="0">
            <a:spAutoFit/>
          </a:bodyPr>
          <a:lstStyle/>
          <a:p>
            <a:r>
              <a:rPr lang="en-US" sz="4000" dirty="0" smtClean="0"/>
              <a:t>Let </a:t>
            </a:r>
            <a:r>
              <a:rPr lang="en-US" sz="4000" dirty="0"/>
              <a:t>all the different shades of that </a:t>
            </a:r>
            <a:r>
              <a:rPr lang="en-US" sz="4000" dirty="0" err="1"/>
              <a:t>colour</a:t>
            </a:r>
            <a:r>
              <a:rPr lang="en-US" sz="4000" dirty="0"/>
              <a:t>, except that single one, be placed before him, descending gradually from the deepest to the </a:t>
            </a:r>
            <a:r>
              <a:rPr lang="en-US" sz="4000" dirty="0" smtClean="0"/>
              <a:t>lightest</a:t>
            </a:r>
            <a:r>
              <a:rPr lang="is-IS" sz="4000" dirty="0" smtClean="0"/>
              <a:t>…</a:t>
            </a:r>
            <a:endParaRPr lang="en-US" sz="4000" dirty="0"/>
          </a:p>
        </p:txBody>
      </p:sp>
    </p:spTree>
    <p:extLst>
      <p:ext uri="{BB962C8B-B14F-4D97-AF65-F5344CB8AC3E}">
        <p14:creationId xmlns:p14="http://schemas.microsoft.com/office/powerpoint/2010/main" val="12070082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751252"/>
            <a:ext cx="6072945" cy="869679"/>
          </a:xfrm>
        </p:spPr>
        <p:txBody>
          <a:bodyPr>
            <a:noAutofit/>
          </a:bodyPr>
          <a:lstStyle/>
          <a:p>
            <a:pPr algn="l"/>
            <a:r>
              <a:rPr lang="en-US" sz="3600" dirty="0" smtClean="0">
                <a:solidFill>
                  <a:srgbClr val="0000FF"/>
                </a:solidFill>
              </a:rPr>
              <a:t>He then says:</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
        <p:nvSpPr>
          <p:cNvPr id="3" name="TextBox 2"/>
          <p:cNvSpPr txBox="1"/>
          <p:nvPr/>
        </p:nvSpPr>
        <p:spPr>
          <a:xfrm>
            <a:off x="779550" y="2149072"/>
            <a:ext cx="7984105" cy="3170099"/>
          </a:xfrm>
          <a:prstGeom prst="rect">
            <a:avLst/>
          </a:prstGeom>
          <a:noFill/>
        </p:spPr>
        <p:txBody>
          <a:bodyPr wrap="square" rtlCol="0">
            <a:spAutoFit/>
          </a:bodyPr>
          <a:lstStyle/>
          <a:p>
            <a:r>
              <a:rPr lang="en-US" sz="4000" dirty="0" smtClean="0"/>
              <a:t>Let </a:t>
            </a:r>
            <a:r>
              <a:rPr lang="en-US" sz="4000" dirty="0"/>
              <a:t>all the different shades of that </a:t>
            </a:r>
            <a:r>
              <a:rPr lang="en-US" sz="4000" dirty="0" err="1"/>
              <a:t>colour</a:t>
            </a:r>
            <a:r>
              <a:rPr lang="en-US" sz="4000" dirty="0"/>
              <a:t>, except that single one, be placed before him, descending gradually from the deepest to the </a:t>
            </a:r>
            <a:r>
              <a:rPr lang="en-US" sz="4000" dirty="0" smtClean="0"/>
              <a:t>lightest</a:t>
            </a:r>
            <a:r>
              <a:rPr lang="is-IS" sz="4000" dirty="0" smtClean="0"/>
              <a:t>…</a:t>
            </a:r>
            <a:endParaRPr lang="en-US" sz="4000" dirty="0"/>
          </a:p>
        </p:txBody>
      </p:sp>
      <p:pic>
        <p:nvPicPr>
          <p:cNvPr id="5" name="Picture 4" descr="Blue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12" y="5484123"/>
            <a:ext cx="9144000" cy="1071797"/>
          </a:xfrm>
          <a:prstGeom prst="rect">
            <a:avLst/>
          </a:prstGeom>
        </p:spPr>
      </p:pic>
    </p:spTree>
    <p:extLst>
      <p:ext uri="{BB962C8B-B14F-4D97-AF65-F5344CB8AC3E}">
        <p14:creationId xmlns:p14="http://schemas.microsoft.com/office/powerpoint/2010/main" val="16635436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751252"/>
            <a:ext cx="6072945" cy="869679"/>
          </a:xfrm>
        </p:spPr>
        <p:txBody>
          <a:bodyPr>
            <a:noAutofit/>
          </a:bodyPr>
          <a:lstStyle/>
          <a:p>
            <a:pPr algn="l"/>
            <a:r>
              <a:rPr lang="en-US" sz="3600" dirty="0" smtClean="0">
                <a:solidFill>
                  <a:srgbClr val="0000FF"/>
                </a:solidFill>
              </a:rPr>
              <a:t>He then says:</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
        <p:nvSpPr>
          <p:cNvPr id="3" name="TextBox 2"/>
          <p:cNvSpPr txBox="1"/>
          <p:nvPr/>
        </p:nvSpPr>
        <p:spPr>
          <a:xfrm>
            <a:off x="779550" y="2149072"/>
            <a:ext cx="7984105" cy="3170099"/>
          </a:xfrm>
          <a:prstGeom prst="rect">
            <a:avLst/>
          </a:prstGeom>
          <a:noFill/>
        </p:spPr>
        <p:txBody>
          <a:bodyPr wrap="square" rtlCol="0">
            <a:spAutoFit/>
          </a:bodyPr>
          <a:lstStyle/>
          <a:p>
            <a:r>
              <a:rPr lang="en-US" sz="4000" dirty="0" smtClean="0"/>
              <a:t>Let </a:t>
            </a:r>
            <a:r>
              <a:rPr lang="en-US" sz="4000" dirty="0"/>
              <a:t>all the different shades of that </a:t>
            </a:r>
            <a:r>
              <a:rPr lang="en-US" sz="4000" dirty="0" err="1"/>
              <a:t>colour</a:t>
            </a:r>
            <a:r>
              <a:rPr lang="en-US" sz="4000" dirty="0"/>
              <a:t>, except that single one, be placed before him, descending gradually from the deepest to the </a:t>
            </a:r>
            <a:r>
              <a:rPr lang="en-US" sz="4000" dirty="0" smtClean="0"/>
              <a:t>lightest</a:t>
            </a:r>
            <a:r>
              <a:rPr lang="is-IS" sz="4000" dirty="0" smtClean="0"/>
              <a:t>…</a:t>
            </a:r>
            <a:endParaRPr lang="en-US" sz="4000" dirty="0"/>
          </a:p>
        </p:txBody>
      </p:sp>
      <p:pic>
        <p:nvPicPr>
          <p:cNvPr id="5" name="Picture 4" descr="Blue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12" y="5484123"/>
            <a:ext cx="9144000" cy="1071797"/>
          </a:xfrm>
          <a:prstGeom prst="rect">
            <a:avLst/>
          </a:prstGeom>
        </p:spPr>
      </p:pic>
      <p:pic>
        <p:nvPicPr>
          <p:cNvPr id="6" name="Picture 5" descr="Blue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12" y="5484123"/>
            <a:ext cx="9144000" cy="1071797"/>
          </a:xfrm>
          <a:prstGeom prst="rect">
            <a:avLst/>
          </a:prstGeom>
        </p:spPr>
      </p:pic>
    </p:spTree>
    <p:extLst>
      <p:ext uri="{BB962C8B-B14F-4D97-AF65-F5344CB8AC3E}">
        <p14:creationId xmlns:p14="http://schemas.microsoft.com/office/powerpoint/2010/main" val="161461051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751252"/>
            <a:ext cx="6072945" cy="869679"/>
          </a:xfrm>
        </p:spPr>
        <p:txBody>
          <a:bodyPr>
            <a:noAutofit/>
          </a:bodyPr>
          <a:lstStyle/>
          <a:p>
            <a:pPr algn="l"/>
            <a:r>
              <a:rPr lang="en-US" sz="3600" dirty="0" smtClean="0">
                <a:solidFill>
                  <a:srgbClr val="0000FF"/>
                </a:solidFill>
              </a:rPr>
              <a:t>He then says:</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
        <p:nvSpPr>
          <p:cNvPr id="3" name="TextBox 2"/>
          <p:cNvSpPr txBox="1"/>
          <p:nvPr/>
        </p:nvSpPr>
        <p:spPr>
          <a:xfrm>
            <a:off x="779550" y="2149072"/>
            <a:ext cx="7984105" cy="3170099"/>
          </a:xfrm>
          <a:prstGeom prst="rect">
            <a:avLst/>
          </a:prstGeom>
          <a:noFill/>
        </p:spPr>
        <p:txBody>
          <a:bodyPr wrap="square" rtlCol="0">
            <a:spAutoFit/>
          </a:bodyPr>
          <a:lstStyle/>
          <a:p>
            <a:r>
              <a:rPr lang="en-US" sz="4000" dirty="0" smtClean="0"/>
              <a:t>Let </a:t>
            </a:r>
            <a:r>
              <a:rPr lang="en-US" sz="4000" dirty="0"/>
              <a:t>all the different shades of that </a:t>
            </a:r>
            <a:r>
              <a:rPr lang="en-US" sz="4000" dirty="0" err="1"/>
              <a:t>colour</a:t>
            </a:r>
            <a:r>
              <a:rPr lang="en-US" sz="4000" dirty="0"/>
              <a:t>, except that single one, be placed before him, descending gradually from the deepest to the </a:t>
            </a:r>
            <a:r>
              <a:rPr lang="en-US" sz="4000" dirty="0" smtClean="0"/>
              <a:t>lightest</a:t>
            </a:r>
            <a:r>
              <a:rPr lang="is-IS" sz="4000" dirty="0" smtClean="0"/>
              <a:t>…</a:t>
            </a:r>
            <a:endParaRPr lang="en-US" sz="4000" dirty="0"/>
          </a:p>
        </p:txBody>
      </p:sp>
      <p:pic>
        <p:nvPicPr>
          <p:cNvPr id="5" name="Picture 4" descr="Blue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12" y="5484123"/>
            <a:ext cx="9144000" cy="1071797"/>
          </a:xfrm>
          <a:prstGeom prst="rect">
            <a:avLst/>
          </a:prstGeom>
        </p:spPr>
      </p:pic>
      <p:pic>
        <p:nvPicPr>
          <p:cNvPr id="6" name="Picture 5" descr="Blue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12" y="5484123"/>
            <a:ext cx="9144000" cy="1071797"/>
          </a:xfrm>
          <a:prstGeom prst="rect">
            <a:avLst/>
          </a:prstGeom>
        </p:spPr>
      </p:pic>
      <p:pic>
        <p:nvPicPr>
          <p:cNvPr id="7" name="Picture 6" descr="Blue3.jpg"/>
          <p:cNvPicPr>
            <a:picLocks noChangeAspect="1"/>
          </p:cNvPicPr>
          <p:nvPr/>
        </p:nvPicPr>
        <p:blipFill rotWithShape="1">
          <a:blip r:embed="rId6">
            <a:extLst>
              <a:ext uri="{28A0092B-C50C-407E-A947-70E740481C1C}">
                <a14:useLocalDpi xmlns:a14="http://schemas.microsoft.com/office/drawing/2010/main" val="0"/>
              </a:ext>
            </a:extLst>
          </a:blip>
          <a:srcRect r="76628"/>
          <a:stretch/>
        </p:blipFill>
        <p:spPr>
          <a:xfrm>
            <a:off x="12212" y="5490221"/>
            <a:ext cx="2137162" cy="1071797"/>
          </a:xfrm>
          <a:prstGeom prst="rect">
            <a:avLst/>
          </a:prstGeom>
        </p:spPr>
      </p:pic>
    </p:spTree>
    <p:extLst>
      <p:ext uri="{BB962C8B-B14F-4D97-AF65-F5344CB8AC3E}">
        <p14:creationId xmlns:p14="http://schemas.microsoft.com/office/powerpoint/2010/main" val="179940951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751252"/>
            <a:ext cx="6072945" cy="869679"/>
          </a:xfrm>
        </p:spPr>
        <p:txBody>
          <a:bodyPr>
            <a:noAutofit/>
          </a:bodyPr>
          <a:lstStyle/>
          <a:p>
            <a:pPr algn="l"/>
            <a:r>
              <a:rPr lang="en-US" sz="3600" dirty="0" smtClean="0">
                <a:solidFill>
                  <a:srgbClr val="0000FF"/>
                </a:solidFill>
              </a:rPr>
              <a:t>Hume makes two claims:</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
        <p:nvSpPr>
          <p:cNvPr id="3" name="TextBox 2"/>
          <p:cNvSpPr txBox="1"/>
          <p:nvPr/>
        </p:nvSpPr>
        <p:spPr>
          <a:xfrm>
            <a:off x="779550" y="2149072"/>
            <a:ext cx="8144745" cy="3170099"/>
          </a:xfrm>
          <a:prstGeom prst="rect">
            <a:avLst/>
          </a:prstGeom>
          <a:noFill/>
        </p:spPr>
        <p:txBody>
          <a:bodyPr wrap="square" rtlCol="0">
            <a:spAutoFit/>
          </a:bodyPr>
          <a:lstStyle/>
          <a:p>
            <a:r>
              <a:rPr lang="is-IS" sz="4000" dirty="0" smtClean="0"/>
              <a:t>...h</a:t>
            </a:r>
            <a:r>
              <a:rPr lang="en-US" sz="4000" dirty="0" smtClean="0"/>
              <a:t>e </a:t>
            </a:r>
            <a:r>
              <a:rPr lang="en-US" sz="4000" dirty="0"/>
              <a:t>will perceive a blank, where that shade is wanting, and will be sensible that there is a greater distance in that place between the contiguous </a:t>
            </a:r>
            <a:r>
              <a:rPr lang="en-US" sz="4000" dirty="0" err="1"/>
              <a:t>colours</a:t>
            </a:r>
            <a:r>
              <a:rPr lang="en-US" sz="4000" dirty="0"/>
              <a:t> than in any </a:t>
            </a:r>
            <a:r>
              <a:rPr lang="en-US" sz="4000" dirty="0" smtClean="0"/>
              <a:t>other...</a:t>
            </a:r>
            <a:endParaRPr lang="en-US" sz="4000" dirty="0"/>
          </a:p>
        </p:txBody>
      </p:sp>
      <p:pic>
        <p:nvPicPr>
          <p:cNvPr id="5" name="Picture 4" descr="Blue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12" y="5484123"/>
            <a:ext cx="9144000" cy="1071797"/>
          </a:xfrm>
          <a:prstGeom prst="rect">
            <a:avLst/>
          </a:prstGeom>
        </p:spPr>
      </p:pic>
      <p:pic>
        <p:nvPicPr>
          <p:cNvPr id="6" name="Picture 5" descr="Blue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12" y="5484123"/>
            <a:ext cx="9144000" cy="1071797"/>
          </a:xfrm>
          <a:prstGeom prst="rect">
            <a:avLst/>
          </a:prstGeom>
        </p:spPr>
      </p:pic>
      <p:pic>
        <p:nvPicPr>
          <p:cNvPr id="7" name="Picture 6" descr="Blue3.jpg"/>
          <p:cNvPicPr>
            <a:picLocks noChangeAspect="1"/>
          </p:cNvPicPr>
          <p:nvPr/>
        </p:nvPicPr>
        <p:blipFill rotWithShape="1">
          <a:blip r:embed="rId6">
            <a:extLst>
              <a:ext uri="{28A0092B-C50C-407E-A947-70E740481C1C}">
                <a14:useLocalDpi xmlns:a14="http://schemas.microsoft.com/office/drawing/2010/main" val="0"/>
              </a:ext>
            </a:extLst>
          </a:blip>
          <a:srcRect r="76628"/>
          <a:stretch/>
        </p:blipFill>
        <p:spPr>
          <a:xfrm>
            <a:off x="12212" y="5490221"/>
            <a:ext cx="2137162" cy="1071797"/>
          </a:xfrm>
          <a:prstGeom prst="rect">
            <a:avLst/>
          </a:prstGeom>
        </p:spPr>
      </p:pic>
      <p:sp>
        <p:nvSpPr>
          <p:cNvPr id="8" name="TextBox 7"/>
          <p:cNvSpPr txBox="1"/>
          <p:nvPr/>
        </p:nvSpPr>
        <p:spPr>
          <a:xfrm>
            <a:off x="243828" y="2074229"/>
            <a:ext cx="680378" cy="707886"/>
          </a:xfrm>
          <a:prstGeom prst="rect">
            <a:avLst/>
          </a:prstGeom>
          <a:noFill/>
        </p:spPr>
        <p:txBody>
          <a:bodyPr wrap="square" rtlCol="0">
            <a:spAutoFit/>
          </a:bodyPr>
          <a:lstStyle/>
          <a:p>
            <a:r>
              <a:rPr lang="en-US" sz="4000" dirty="0" smtClean="0">
                <a:solidFill>
                  <a:srgbClr val="0000FF"/>
                </a:solidFill>
                <a:latin typeface="Zapf Dingbats"/>
              </a:rPr>
              <a:t>①</a:t>
            </a:r>
            <a:endParaRPr lang="en-US" sz="4000" dirty="0">
              <a:solidFill>
                <a:srgbClr val="0000FF"/>
              </a:solidFill>
              <a:latin typeface="Zapf Dingbats"/>
            </a:endParaRPr>
          </a:p>
        </p:txBody>
      </p:sp>
    </p:spTree>
    <p:extLst>
      <p:ext uri="{BB962C8B-B14F-4D97-AF65-F5344CB8AC3E}">
        <p14:creationId xmlns:p14="http://schemas.microsoft.com/office/powerpoint/2010/main" val="28332926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751252"/>
            <a:ext cx="6072945" cy="869679"/>
          </a:xfrm>
        </p:spPr>
        <p:txBody>
          <a:bodyPr>
            <a:noAutofit/>
          </a:bodyPr>
          <a:lstStyle/>
          <a:p>
            <a:pPr algn="l"/>
            <a:r>
              <a:rPr lang="en-US" sz="3600" dirty="0">
                <a:solidFill>
                  <a:srgbClr val="0000FF"/>
                </a:solidFill>
              </a:rPr>
              <a:t>a</a:t>
            </a:r>
            <a:r>
              <a:rPr lang="en-US" sz="3600" dirty="0" smtClean="0">
                <a:solidFill>
                  <a:srgbClr val="0000FF"/>
                </a:solidFill>
              </a:rPr>
              <a:t>nd adds:</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
        <p:nvSpPr>
          <p:cNvPr id="3" name="TextBox 2"/>
          <p:cNvSpPr txBox="1"/>
          <p:nvPr/>
        </p:nvSpPr>
        <p:spPr>
          <a:xfrm>
            <a:off x="779550" y="2149072"/>
            <a:ext cx="7984105" cy="4401205"/>
          </a:xfrm>
          <a:prstGeom prst="rect">
            <a:avLst/>
          </a:prstGeom>
          <a:noFill/>
        </p:spPr>
        <p:txBody>
          <a:bodyPr wrap="square" rtlCol="0">
            <a:spAutoFit/>
          </a:bodyPr>
          <a:lstStyle/>
          <a:p>
            <a:r>
              <a:rPr lang="en-US" sz="4000" dirty="0" smtClean="0"/>
              <a:t>Those who would assert that this position is not universally true nor without exception, have only one, and that an easy method of refuting it; by producing that idea, which, in their opinion, is not derived from this source.</a:t>
            </a:r>
            <a:endParaRPr lang="en-US" sz="4000" dirty="0"/>
          </a:p>
        </p:txBody>
      </p:sp>
    </p:spTree>
    <p:extLst>
      <p:ext uri="{BB962C8B-B14F-4D97-AF65-F5344CB8AC3E}">
        <p14:creationId xmlns:p14="http://schemas.microsoft.com/office/powerpoint/2010/main" val="4691043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751252"/>
            <a:ext cx="6072945" cy="869679"/>
          </a:xfrm>
        </p:spPr>
        <p:txBody>
          <a:bodyPr>
            <a:noAutofit/>
          </a:bodyPr>
          <a:lstStyle/>
          <a:p>
            <a:pPr algn="l"/>
            <a:r>
              <a:rPr lang="en-US" sz="3600" dirty="0" smtClean="0">
                <a:solidFill>
                  <a:srgbClr val="0000FF"/>
                </a:solidFill>
              </a:rPr>
              <a:t>Hume makes two claims:</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
        <p:nvSpPr>
          <p:cNvPr id="3" name="TextBox 2"/>
          <p:cNvSpPr txBox="1"/>
          <p:nvPr/>
        </p:nvSpPr>
        <p:spPr>
          <a:xfrm>
            <a:off x="779550" y="2149072"/>
            <a:ext cx="8144745" cy="3170099"/>
          </a:xfrm>
          <a:prstGeom prst="rect">
            <a:avLst/>
          </a:prstGeom>
          <a:noFill/>
        </p:spPr>
        <p:txBody>
          <a:bodyPr wrap="square" rtlCol="0">
            <a:spAutoFit/>
          </a:bodyPr>
          <a:lstStyle/>
          <a:p>
            <a:r>
              <a:rPr lang="is-IS" sz="4000" dirty="0" smtClean="0"/>
              <a:t>...h</a:t>
            </a:r>
            <a:r>
              <a:rPr lang="en-US" sz="4000" dirty="0" smtClean="0"/>
              <a:t>e </a:t>
            </a:r>
            <a:r>
              <a:rPr lang="en-US" sz="4000" dirty="0"/>
              <a:t>will perceive a blank, where that shade is wanting, and will be sensible that there is a greater distance in that place between the contiguous </a:t>
            </a:r>
            <a:r>
              <a:rPr lang="en-US" sz="4000" dirty="0" err="1"/>
              <a:t>colours</a:t>
            </a:r>
            <a:r>
              <a:rPr lang="en-US" sz="4000" dirty="0"/>
              <a:t> than in any </a:t>
            </a:r>
            <a:r>
              <a:rPr lang="en-US" sz="4000" dirty="0" smtClean="0"/>
              <a:t>other...</a:t>
            </a:r>
            <a:endParaRPr lang="en-US" sz="4000" dirty="0"/>
          </a:p>
        </p:txBody>
      </p:sp>
      <p:sp>
        <p:nvSpPr>
          <p:cNvPr id="8" name="TextBox 7"/>
          <p:cNvSpPr txBox="1"/>
          <p:nvPr/>
        </p:nvSpPr>
        <p:spPr>
          <a:xfrm>
            <a:off x="243828" y="2074229"/>
            <a:ext cx="680378" cy="707886"/>
          </a:xfrm>
          <a:prstGeom prst="rect">
            <a:avLst/>
          </a:prstGeom>
          <a:noFill/>
        </p:spPr>
        <p:txBody>
          <a:bodyPr wrap="square" rtlCol="0">
            <a:spAutoFit/>
          </a:bodyPr>
          <a:lstStyle/>
          <a:p>
            <a:r>
              <a:rPr lang="en-US" sz="4000" dirty="0" smtClean="0">
                <a:solidFill>
                  <a:srgbClr val="0000FF"/>
                </a:solidFill>
                <a:latin typeface="Zapf Dingbats"/>
              </a:rPr>
              <a:t>①</a:t>
            </a:r>
            <a:endParaRPr lang="en-US" sz="4000" dirty="0">
              <a:solidFill>
                <a:srgbClr val="0000FF"/>
              </a:solidFill>
              <a:latin typeface="Zapf Dingbats"/>
            </a:endParaRPr>
          </a:p>
        </p:txBody>
      </p:sp>
      <p:pic>
        <p:nvPicPr>
          <p:cNvPr id="9" name="Picture 8" descr="Blue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85759"/>
            <a:ext cx="9144000" cy="1071797"/>
          </a:xfrm>
          <a:prstGeom prst="rect">
            <a:avLst/>
          </a:prstGeom>
        </p:spPr>
      </p:pic>
    </p:spTree>
    <p:extLst>
      <p:ext uri="{BB962C8B-B14F-4D97-AF65-F5344CB8AC3E}">
        <p14:creationId xmlns:p14="http://schemas.microsoft.com/office/powerpoint/2010/main" val="4349157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751252"/>
            <a:ext cx="6072945" cy="869679"/>
          </a:xfrm>
        </p:spPr>
        <p:txBody>
          <a:bodyPr>
            <a:noAutofit/>
          </a:bodyPr>
          <a:lstStyle/>
          <a:p>
            <a:pPr algn="l"/>
            <a:r>
              <a:rPr lang="en-US" sz="3600" dirty="0" smtClean="0">
                <a:solidFill>
                  <a:srgbClr val="0000FF"/>
                </a:solidFill>
              </a:rPr>
              <a:t>Hume makes two claims:</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
        <p:nvSpPr>
          <p:cNvPr id="3" name="TextBox 2"/>
          <p:cNvSpPr txBox="1"/>
          <p:nvPr/>
        </p:nvSpPr>
        <p:spPr>
          <a:xfrm>
            <a:off x="779550" y="2149072"/>
            <a:ext cx="8144745" cy="3170099"/>
          </a:xfrm>
          <a:prstGeom prst="rect">
            <a:avLst/>
          </a:prstGeom>
          <a:noFill/>
        </p:spPr>
        <p:txBody>
          <a:bodyPr wrap="square" rtlCol="0">
            <a:spAutoFit/>
          </a:bodyPr>
          <a:lstStyle/>
          <a:p>
            <a:r>
              <a:rPr lang="is-IS" sz="4000" dirty="0" smtClean="0"/>
              <a:t>...h</a:t>
            </a:r>
            <a:r>
              <a:rPr lang="en-US" sz="4000" dirty="0" smtClean="0"/>
              <a:t>e </a:t>
            </a:r>
            <a:r>
              <a:rPr lang="en-US" sz="4000" dirty="0"/>
              <a:t>will perceive a blank, where that shade is wanting, and will be sensible that there is a greater distance in that place between the contiguous </a:t>
            </a:r>
            <a:r>
              <a:rPr lang="en-US" sz="4000" dirty="0" err="1"/>
              <a:t>colours</a:t>
            </a:r>
            <a:r>
              <a:rPr lang="en-US" sz="4000" dirty="0"/>
              <a:t> than in any </a:t>
            </a:r>
            <a:r>
              <a:rPr lang="en-US" sz="4000" dirty="0" smtClean="0"/>
              <a:t>other...</a:t>
            </a:r>
            <a:endParaRPr lang="en-US" sz="4000" dirty="0"/>
          </a:p>
        </p:txBody>
      </p:sp>
      <p:sp>
        <p:nvSpPr>
          <p:cNvPr id="8" name="TextBox 7"/>
          <p:cNvSpPr txBox="1"/>
          <p:nvPr/>
        </p:nvSpPr>
        <p:spPr>
          <a:xfrm>
            <a:off x="243828" y="2074229"/>
            <a:ext cx="680378" cy="707886"/>
          </a:xfrm>
          <a:prstGeom prst="rect">
            <a:avLst/>
          </a:prstGeom>
          <a:noFill/>
        </p:spPr>
        <p:txBody>
          <a:bodyPr wrap="square" rtlCol="0">
            <a:spAutoFit/>
          </a:bodyPr>
          <a:lstStyle/>
          <a:p>
            <a:r>
              <a:rPr lang="en-US" sz="4000" dirty="0" smtClean="0">
                <a:solidFill>
                  <a:srgbClr val="0000FF"/>
                </a:solidFill>
                <a:latin typeface="Zapf Dingbats"/>
              </a:rPr>
              <a:t>①</a:t>
            </a:r>
            <a:endParaRPr lang="en-US" sz="4000" dirty="0">
              <a:solidFill>
                <a:srgbClr val="0000FF"/>
              </a:solidFill>
              <a:latin typeface="Zapf Dingbats"/>
            </a:endParaRPr>
          </a:p>
        </p:txBody>
      </p:sp>
      <p:pic>
        <p:nvPicPr>
          <p:cNvPr id="5" name="Picture 4" descr="Blue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206" y="5485759"/>
            <a:ext cx="7314066" cy="1071631"/>
          </a:xfrm>
          <a:prstGeom prst="rect">
            <a:avLst/>
          </a:prstGeom>
        </p:spPr>
      </p:pic>
    </p:spTree>
    <p:extLst>
      <p:ext uri="{BB962C8B-B14F-4D97-AF65-F5344CB8AC3E}">
        <p14:creationId xmlns:p14="http://schemas.microsoft.com/office/powerpoint/2010/main" val="340327795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751252"/>
            <a:ext cx="6072945" cy="869679"/>
          </a:xfrm>
        </p:spPr>
        <p:txBody>
          <a:bodyPr>
            <a:noAutofit/>
          </a:bodyPr>
          <a:lstStyle/>
          <a:p>
            <a:pPr algn="l"/>
            <a:r>
              <a:rPr lang="en-US" sz="3600" dirty="0" smtClean="0">
                <a:solidFill>
                  <a:srgbClr val="0000FF"/>
                </a:solidFill>
              </a:rPr>
              <a:t>Hume makes two claims:</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
        <p:nvSpPr>
          <p:cNvPr id="3" name="TextBox 2"/>
          <p:cNvSpPr txBox="1"/>
          <p:nvPr/>
        </p:nvSpPr>
        <p:spPr>
          <a:xfrm>
            <a:off x="779550" y="2149072"/>
            <a:ext cx="8144745" cy="3170099"/>
          </a:xfrm>
          <a:prstGeom prst="rect">
            <a:avLst/>
          </a:prstGeom>
          <a:noFill/>
        </p:spPr>
        <p:txBody>
          <a:bodyPr wrap="square" rtlCol="0">
            <a:spAutoFit/>
          </a:bodyPr>
          <a:lstStyle/>
          <a:p>
            <a:r>
              <a:rPr lang="is-IS" sz="4000" dirty="0" smtClean="0"/>
              <a:t>...</a:t>
            </a:r>
            <a:r>
              <a:rPr lang="en-US" sz="4000" dirty="0"/>
              <a:t> from his own imagination, </a:t>
            </a:r>
            <a:r>
              <a:rPr lang="en-US" sz="4000" dirty="0" smtClean="0"/>
              <a:t>[he will be able to] </a:t>
            </a:r>
            <a:r>
              <a:rPr lang="en-US" sz="4000" dirty="0"/>
              <a:t>supply this deficiency, and raise up to himself the idea of that particular shade, though it had never been conveyed to him by his </a:t>
            </a:r>
            <a:r>
              <a:rPr lang="en-US" sz="4000" dirty="0" smtClean="0"/>
              <a:t>senses</a:t>
            </a:r>
            <a:r>
              <a:rPr lang="is-IS" sz="4000" dirty="0" smtClean="0"/>
              <a:t>…</a:t>
            </a:r>
            <a:endParaRPr lang="en-US" sz="4000" dirty="0"/>
          </a:p>
        </p:txBody>
      </p:sp>
      <p:pic>
        <p:nvPicPr>
          <p:cNvPr id="5" name="Picture 4" descr="Blue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12" y="5484123"/>
            <a:ext cx="9144000" cy="1071797"/>
          </a:xfrm>
          <a:prstGeom prst="rect">
            <a:avLst/>
          </a:prstGeom>
        </p:spPr>
      </p:pic>
      <p:pic>
        <p:nvPicPr>
          <p:cNvPr id="6" name="Picture 5" descr="Blue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12" y="5484123"/>
            <a:ext cx="9144000" cy="1071797"/>
          </a:xfrm>
          <a:prstGeom prst="rect">
            <a:avLst/>
          </a:prstGeom>
        </p:spPr>
      </p:pic>
      <p:pic>
        <p:nvPicPr>
          <p:cNvPr id="7" name="Picture 6" descr="Blue3.jpg"/>
          <p:cNvPicPr>
            <a:picLocks noChangeAspect="1"/>
          </p:cNvPicPr>
          <p:nvPr/>
        </p:nvPicPr>
        <p:blipFill rotWithShape="1">
          <a:blip r:embed="rId6">
            <a:extLst>
              <a:ext uri="{28A0092B-C50C-407E-A947-70E740481C1C}">
                <a14:useLocalDpi xmlns:a14="http://schemas.microsoft.com/office/drawing/2010/main" val="0"/>
              </a:ext>
            </a:extLst>
          </a:blip>
          <a:srcRect r="76628"/>
          <a:stretch/>
        </p:blipFill>
        <p:spPr>
          <a:xfrm>
            <a:off x="12212" y="5490221"/>
            <a:ext cx="2137162" cy="1071797"/>
          </a:xfrm>
          <a:prstGeom prst="rect">
            <a:avLst/>
          </a:prstGeom>
        </p:spPr>
      </p:pic>
      <p:sp>
        <p:nvSpPr>
          <p:cNvPr id="8" name="TextBox 7"/>
          <p:cNvSpPr txBox="1"/>
          <p:nvPr/>
        </p:nvSpPr>
        <p:spPr>
          <a:xfrm>
            <a:off x="243828" y="2074229"/>
            <a:ext cx="680378" cy="707886"/>
          </a:xfrm>
          <a:prstGeom prst="rect">
            <a:avLst/>
          </a:prstGeom>
          <a:noFill/>
        </p:spPr>
        <p:txBody>
          <a:bodyPr wrap="square" rtlCol="0">
            <a:spAutoFit/>
          </a:bodyPr>
          <a:lstStyle/>
          <a:p>
            <a:r>
              <a:rPr lang="en-US" sz="4000" dirty="0">
                <a:solidFill>
                  <a:srgbClr val="0000FF"/>
                </a:solidFill>
                <a:latin typeface="Zapf Dingbats"/>
              </a:rPr>
              <a:t>②</a:t>
            </a:r>
            <a:endParaRPr lang="en-US" sz="4000" dirty="0">
              <a:solidFill>
                <a:srgbClr val="0000FF"/>
              </a:solidFill>
              <a:latin typeface="Zapf Dingbats"/>
            </a:endParaRPr>
          </a:p>
        </p:txBody>
      </p:sp>
    </p:spTree>
    <p:extLst>
      <p:ext uri="{BB962C8B-B14F-4D97-AF65-F5344CB8AC3E}">
        <p14:creationId xmlns:p14="http://schemas.microsoft.com/office/powerpoint/2010/main" val="389251556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751252"/>
            <a:ext cx="6072945" cy="869679"/>
          </a:xfrm>
        </p:spPr>
        <p:txBody>
          <a:bodyPr>
            <a:noAutofit/>
          </a:bodyPr>
          <a:lstStyle/>
          <a:p>
            <a:pPr algn="l"/>
            <a:r>
              <a:rPr lang="en-US" sz="3600" dirty="0" smtClean="0">
                <a:solidFill>
                  <a:srgbClr val="0000FF"/>
                </a:solidFill>
              </a:rPr>
              <a:t>Hume makes two claims:</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
        <p:nvSpPr>
          <p:cNvPr id="3" name="TextBox 2"/>
          <p:cNvSpPr txBox="1"/>
          <p:nvPr/>
        </p:nvSpPr>
        <p:spPr>
          <a:xfrm>
            <a:off x="779550" y="2149072"/>
            <a:ext cx="8144745" cy="3170099"/>
          </a:xfrm>
          <a:prstGeom prst="rect">
            <a:avLst/>
          </a:prstGeom>
          <a:noFill/>
        </p:spPr>
        <p:txBody>
          <a:bodyPr wrap="square" rtlCol="0">
            <a:spAutoFit/>
          </a:bodyPr>
          <a:lstStyle/>
          <a:p>
            <a:r>
              <a:rPr lang="is-IS" sz="4000" dirty="0" smtClean="0"/>
              <a:t>...</a:t>
            </a:r>
            <a:r>
              <a:rPr lang="en-US" sz="4000" dirty="0"/>
              <a:t> from his own imagination, </a:t>
            </a:r>
            <a:r>
              <a:rPr lang="en-US" sz="4000" dirty="0" smtClean="0"/>
              <a:t>[he will be able to] </a:t>
            </a:r>
            <a:r>
              <a:rPr lang="en-US" sz="4000" dirty="0"/>
              <a:t>supply this deficiency, and raise up to himself the idea of that particular shade, though it had never been conveyed to him by his </a:t>
            </a:r>
            <a:r>
              <a:rPr lang="en-US" sz="4000" dirty="0" smtClean="0"/>
              <a:t>senses</a:t>
            </a:r>
            <a:r>
              <a:rPr lang="is-IS" sz="4000" dirty="0" smtClean="0"/>
              <a:t>…</a:t>
            </a:r>
            <a:endParaRPr lang="en-US" sz="4000" dirty="0"/>
          </a:p>
        </p:txBody>
      </p:sp>
      <p:sp>
        <p:nvSpPr>
          <p:cNvPr id="8" name="TextBox 7"/>
          <p:cNvSpPr txBox="1"/>
          <p:nvPr/>
        </p:nvSpPr>
        <p:spPr>
          <a:xfrm>
            <a:off x="243828" y="2074229"/>
            <a:ext cx="680378" cy="707886"/>
          </a:xfrm>
          <a:prstGeom prst="rect">
            <a:avLst/>
          </a:prstGeom>
          <a:noFill/>
        </p:spPr>
        <p:txBody>
          <a:bodyPr wrap="square" rtlCol="0">
            <a:spAutoFit/>
          </a:bodyPr>
          <a:lstStyle/>
          <a:p>
            <a:r>
              <a:rPr lang="en-US" sz="4000" dirty="0">
                <a:solidFill>
                  <a:srgbClr val="0000FF"/>
                </a:solidFill>
                <a:latin typeface="Zapf Dingbats"/>
              </a:rPr>
              <a:t>②</a:t>
            </a:r>
            <a:endParaRPr lang="en-US" sz="4000" dirty="0">
              <a:solidFill>
                <a:srgbClr val="0000FF"/>
              </a:solidFill>
              <a:latin typeface="Zapf Dingbats"/>
            </a:endParaRPr>
          </a:p>
        </p:txBody>
      </p:sp>
      <p:pic>
        <p:nvPicPr>
          <p:cNvPr id="9" name="Picture 8" descr="Blue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206" y="5485759"/>
            <a:ext cx="7314066" cy="1071631"/>
          </a:xfrm>
          <a:prstGeom prst="rect">
            <a:avLst/>
          </a:prstGeom>
        </p:spPr>
      </p:pic>
    </p:spTree>
    <p:extLst>
      <p:ext uri="{BB962C8B-B14F-4D97-AF65-F5344CB8AC3E}">
        <p14:creationId xmlns:p14="http://schemas.microsoft.com/office/powerpoint/2010/main" val="68622306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751252"/>
            <a:ext cx="6072945" cy="869679"/>
          </a:xfrm>
        </p:spPr>
        <p:txBody>
          <a:bodyPr>
            <a:noAutofit/>
          </a:bodyPr>
          <a:lstStyle/>
          <a:p>
            <a:pPr algn="l"/>
            <a:r>
              <a:rPr lang="en-US" sz="3600" dirty="0" smtClean="0">
                <a:solidFill>
                  <a:srgbClr val="0000FF"/>
                </a:solidFill>
              </a:rPr>
              <a:t>He </a:t>
            </a:r>
            <a:r>
              <a:rPr lang="en-US" sz="3600" dirty="0" smtClean="0">
                <a:solidFill>
                  <a:srgbClr val="0000FF"/>
                </a:solidFill>
              </a:rPr>
              <a:t>finishes by saying:</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
        <p:nvSpPr>
          <p:cNvPr id="3" name="TextBox 2"/>
          <p:cNvSpPr txBox="1"/>
          <p:nvPr/>
        </p:nvSpPr>
        <p:spPr>
          <a:xfrm>
            <a:off x="238137" y="2149072"/>
            <a:ext cx="8844917" cy="4401205"/>
          </a:xfrm>
          <a:prstGeom prst="rect">
            <a:avLst/>
          </a:prstGeom>
          <a:noFill/>
        </p:spPr>
        <p:txBody>
          <a:bodyPr wrap="square" rtlCol="0">
            <a:spAutoFit/>
          </a:bodyPr>
          <a:lstStyle/>
          <a:p>
            <a:r>
              <a:rPr lang="is-IS" sz="4000" dirty="0" smtClean="0"/>
              <a:t>…</a:t>
            </a:r>
            <a:r>
              <a:rPr lang="en-US" sz="4000" dirty="0"/>
              <a:t>this may serve as a proof that the simple ideas are not always, in every instance, derived from the correspondent impressions; though this instance is so singular, that it is scarcely worth our observing, and does not merit that for it alone we should alter our general </a:t>
            </a:r>
            <a:r>
              <a:rPr lang="en-US" sz="4000" dirty="0" smtClean="0"/>
              <a:t>maxim.</a:t>
            </a:r>
            <a:endParaRPr lang="en-US" sz="4000" dirty="0"/>
          </a:p>
        </p:txBody>
      </p:sp>
    </p:spTree>
    <p:extLst>
      <p:ext uri="{BB962C8B-B14F-4D97-AF65-F5344CB8AC3E}">
        <p14:creationId xmlns:p14="http://schemas.microsoft.com/office/powerpoint/2010/main" val="331561948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751252"/>
            <a:ext cx="6072945" cy="869679"/>
          </a:xfrm>
        </p:spPr>
        <p:txBody>
          <a:bodyPr>
            <a:noAutofit/>
          </a:bodyPr>
          <a:lstStyle/>
          <a:p>
            <a:pPr algn="l"/>
            <a:r>
              <a:rPr lang="en-US" sz="3600" dirty="0" smtClean="0">
                <a:solidFill>
                  <a:srgbClr val="0000FF"/>
                </a:solidFill>
              </a:rPr>
              <a:t>He </a:t>
            </a:r>
            <a:r>
              <a:rPr lang="en-US" sz="3600" dirty="0" smtClean="0">
                <a:solidFill>
                  <a:srgbClr val="0000FF"/>
                </a:solidFill>
              </a:rPr>
              <a:t>finishes by saying:</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
        <p:nvSpPr>
          <p:cNvPr id="3" name="TextBox 2"/>
          <p:cNvSpPr txBox="1"/>
          <p:nvPr/>
        </p:nvSpPr>
        <p:spPr>
          <a:xfrm>
            <a:off x="238137" y="2149072"/>
            <a:ext cx="8844917" cy="4401205"/>
          </a:xfrm>
          <a:prstGeom prst="rect">
            <a:avLst/>
          </a:prstGeom>
          <a:noFill/>
        </p:spPr>
        <p:txBody>
          <a:bodyPr wrap="square" rtlCol="0">
            <a:spAutoFit/>
          </a:bodyPr>
          <a:lstStyle/>
          <a:p>
            <a:r>
              <a:rPr lang="is-IS" sz="4000" dirty="0" smtClean="0">
                <a:solidFill>
                  <a:schemeClr val="bg1">
                    <a:lumMod val="75000"/>
                  </a:schemeClr>
                </a:solidFill>
              </a:rPr>
              <a:t>…</a:t>
            </a:r>
            <a:r>
              <a:rPr lang="en-US" sz="4000" dirty="0">
                <a:solidFill>
                  <a:schemeClr val="bg1">
                    <a:lumMod val="75000"/>
                  </a:schemeClr>
                </a:solidFill>
              </a:rPr>
              <a:t>this may serve as a proof that the</a:t>
            </a:r>
            <a:r>
              <a:rPr lang="en-US" sz="4000" dirty="0">
                <a:solidFill>
                  <a:schemeClr val="bg1">
                    <a:lumMod val="50000"/>
                  </a:schemeClr>
                </a:solidFill>
              </a:rPr>
              <a:t> </a:t>
            </a:r>
            <a:r>
              <a:rPr lang="en-US" sz="4000" dirty="0"/>
              <a:t>simple ideas are not always, in every instance, derived from the correspondent impressions; </a:t>
            </a:r>
            <a:r>
              <a:rPr lang="en-US" sz="4000" dirty="0">
                <a:solidFill>
                  <a:schemeClr val="bg1">
                    <a:lumMod val="75000"/>
                  </a:schemeClr>
                </a:solidFill>
              </a:rPr>
              <a:t>though this instance is so singular, that it is scarcely worth our observing, and does not merit that for it alone we should alter our general </a:t>
            </a:r>
            <a:r>
              <a:rPr lang="en-US" sz="4000" dirty="0">
                <a:solidFill>
                  <a:schemeClr val="bg1">
                    <a:lumMod val="75000"/>
                  </a:schemeClr>
                </a:solidFill>
              </a:rPr>
              <a:t>maxim.</a:t>
            </a:r>
            <a:endParaRPr lang="en-US" sz="4000" dirty="0">
              <a:solidFill>
                <a:schemeClr val="bg1">
                  <a:lumMod val="75000"/>
                </a:schemeClr>
              </a:solidFill>
            </a:endParaRPr>
          </a:p>
        </p:txBody>
      </p:sp>
    </p:spTree>
    <p:extLst>
      <p:ext uri="{BB962C8B-B14F-4D97-AF65-F5344CB8AC3E}">
        <p14:creationId xmlns:p14="http://schemas.microsoft.com/office/powerpoint/2010/main" val="21680451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751252"/>
            <a:ext cx="6072945" cy="869679"/>
          </a:xfrm>
        </p:spPr>
        <p:txBody>
          <a:bodyPr>
            <a:noAutofit/>
          </a:bodyPr>
          <a:lstStyle/>
          <a:p>
            <a:pPr algn="l"/>
            <a:r>
              <a:rPr lang="en-US" sz="3600" dirty="0" smtClean="0">
                <a:solidFill>
                  <a:srgbClr val="0000FF"/>
                </a:solidFill>
              </a:rPr>
              <a:t>He </a:t>
            </a:r>
            <a:r>
              <a:rPr lang="en-US" sz="3600" dirty="0" smtClean="0">
                <a:solidFill>
                  <a:srgbClr val="0000FF"/>
                </a:solidFill>
              </a:rPr>
              <a:t>finishes by saying:</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
        <p:nvSpPr>
          <p:cNvPr id="3" name="TextBox 2"/>
          <p:cNvSpPr txBox="1"/>
          <p:nvPr/>
        </p:nvSpPr>
        <p:spPr>
          <a:xfrm>
            <a:off x="238137" y="2149072"/>
            <a:ext cx="8844917" cy="4401205"/>
          </a:xfrm>
          <a:prstGeom prst="rect">
            <a:avLst/>
          </a:prstGeom>
          <a:noFill/>
        </p:spPr>
        <p:txBody>
          <a:bodyPr wrap="square" rtlCol="0">
            <a:spAutoFit/>
          </a:bodyPr>
          <a:lstStyle/>
          <a:p>
            <a:r>
              <a:rPr lang="is-IS" sz="4000" dirty="0" smtClean="0">
                <a:solidFill>
                  <a:schemeClr val="bg1">
                    <a:lumMod val="75000"/>
                  </a:schemeClr>
                </a:solidFill>
              </a:rPr>
              <a:t>…</a:t>
            </a:r>
            <a:r>
              <a:rPr lang="en-US" sz="4000" dirty="0">
                <a:solidFill>
                  <a:schemeClr val="bg1">
                    <a:lumMod val="75000"/>
                  </a:schemeClr>
                </a:solidFill>
              </a:rPr>
              <a:t>this may serve as a proof that the</a:t>
            </a:r>
            <a:r>
              <a:rPr lang="en-US" sz="4000" dirty="0">
                <a:solidFill>
                  <a:schemeClr val="bg1">
                    <a:lumMod val="50000"/>
                  </a:schemeClr>
                </a:solidFill>
              </a:rPr>
              <a:t> </a:t>
            </a:r>
            <a:r>
              <a:rPr lang="en-US" sz="4000" dirty="0">
                <a:solidFill>
                  <a:schemeClr val="bg1">
                    <a:lumMod val="75000"/>
                  </a:schemeClr>
                </a:solidFill>
              </a:rPr>
              <a:t>simple ideas are not always, in every instance, derived from the correspondent impressions; though</a:t>
            </a:r>
            <a:r>
              <a:rPr lang="en-US" sz="4000" dirty="0"/>
              <a:t> this instance is so singular, that it is scarcely worth our observing, and does not merit that for it alone we should alter our general maxim.</a:t>
            </a:r>
          </a:p>
        </p:txBody>
      </p:sp>
    </p:spTree>
    <p:extLst>
      <p:ext uri="{BB962C8B-B14F-4D97-AF65-F5344CB8AC3E}">
        <p14:creationId xmlns:p14="http://schemas.microsoft.com/office/powerpoint/2010/main" val="83768373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9188" y="238922"/>
            <a:ext cx="1383073" cy="1897577"/>
          </a:xfrm>
          <a:prstGeom prst="rect">
            <a:avLst/>
          </a:prstGeom>
        </p:spPr>
      </p:pic>
      <p:pic>
        <p:nvPicPr>
          <p:cNvPr id="6" name="Picture 5" descr="Blue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12" y="5786203"/>
            <a:ext cx="9144000" cy="1071797"/>
          </a:xfrm>
          <a:prstGeom prst="rect">
            <a:avLst/>
          </a:prstGeom>
        </p:spPr>
      </p:pic>
      <p:sp>
        <p:nvSpPr>
          <p:cNvPr id="3" name="TextBox 2"/>
          <p:cNvSpPr txBox="1"/>
          <p:nvPr/>
        </p:nvSpPr>
        <p:spPr>
          <a:xfrm>
            <a:off x="238137" y="6150114"/>
            <a:ext cx="8844917" cy="707886"/>
          </a:xfrm>
          <a:prstGeom prst="rect">
            <a:avLst/>
          </a:prstGeom>
          <a:noFill/>
        </p:spPr>
        <p:txBody>
          <a:bodyPr wrap="square" rtlCol="0">
            <a:spAutoFit/>
          </a:bodyPr>
          <a:lstStyle/>
          <a:p>
            <a:pPr algn="r"/>
            <a:r>
              <a:rPr lang="en-GB" sz="4000" dirty="0">
                <a:solidFill>
                  <a:srgbClr val="0000FF"/>
                </a:solidFill>
              </a:rPr>
              <a:t>l</a:t>
            </a:r>
            <a:r>
              <a:rPr lang="en-GB" sz="4000" dirty="0" smtClean="0">
                <a:solidFill>
                  <a:srgbClr val="0000FF"/>
                </a:solidFill>
              </a:rPr>
              <a:t>ast slide</a:t>
            </a:r>
            <a:endParaRPr lang="en-US" sz="4000" dirty="0">
              <a:solidFill>
                <a:srgbClr val="0000FF"/>
              </a:solidFill>
            </a:endParaRPr>
          </a:p>
        </p:txBody>
      </p:sp>
    </p:spTree>
    <p:extLst>
      <p:ext uri="{BB962C8B-B14F-4D97-AF65-F5344CB8AC3E}">
        <p14:creationId xmlns:p14="http://schemas.microsoft.com/office/powerpoint/2010/main" val="13974688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751252"/>
            <a:ext cx="6072945" cy="869679"/>
          </a:xfrm>
        </p:spPr>
        <p:txBody>
          <a:bodyPr>
            <a:noAutofit/>
          </a:bodyPr>
          <a:lstStyle/>
          <a:p>
            <a:pPr algn="l"/>
            <a:r>
              <a:rPr lang="en-US" sz="3600" dirty="0" smtClean="0">
                <a:solidFill>
                  <a:srgbClr val="0000FF"/>
                </a:solidFill>
              </a:rPr>
              <a:t>and...</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
        <p:nvSpPr>
          <p:cNvPr id="3" name="TextBox 2"/>
          <p:cNvSpPr txBox="1"/>
          <p:nvPr/>
        </p:nvSpPr>
        <p:spPr>
          <a:xfrm>
            <a:off x="779550" y="2149072"/>
            <a:ext cx="7984105" cy="2554545"/>
          </a:xfrm>
          <a:prstGeom prst="rect">
            <a:avLst/>
          </a:prstGeom>
          <a:noFill/>
        </p:spPr>
        <p:txBody>
          <a:bodyPr wrap="square" rtlCol="0">
            <a:spAutoFit/>
          </a:bodyPr>
          <a:lstStyle/>
          <a:p>
            <a:r>
              <a:rPr lang="en-US" sz="4000" dirty="0" smtClean="0"/>
              <a:t>It will then be incumbent on us, if we would maintain our doctrine, to produce the impression, or lively perception, which corresponds to it.</a:t>
            </a:r>
            <a:endParaRPr lang="en-US" sz="4000" dirty="0"/>
          </a:p>
        </p:txBody>
      </p:sp>
    </p:spTree>
    <p:extLst>
      <p:ext uri="{BB962C8B-B14F-4D97-AF65-F5344CB8AC3E}">
        <p14:creationId xmlns:p14="http://schemas.microsoft.com/office/powerpoint/2010/main" val="28578800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751252"/>
            <a:ext cx="6072945" cy="869679"/>
          </a:xfrm>
        </p:spPr>
        <p:txBody>
          <a:bodyPr>
            <a:noAutofit/>
          </a:bodyPr>
          <a:lstStyle/>
          <a:p>
            <a:pPr algn="l"/>
            <a:r>
              <a:rPr lang="en-US" sz="3600" dirty="0" smtClean="0">
                <a:solidFill>
                  <a:srgbClr val="0000FF"/>
                </a:solidFill>
              </a:rPr>
              <a:t>But quickly adds:</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
        <p:nvSpPr>
          <p:cNvPr id="3" name="TextBox 2"/>
          <p:cNvSpPr txBox="1"/>
          <p:nvPr/>
        </p:nvSpPr>
        <p:spPr>
          <a:xfrm>
            <a:off x="779550" y="2149072"/>
            <a:ext cx="7984105" cy="3170099"/>
          </a:xfrm>
          <a:prstGeom prst="rect">
            <a:avLst/>
          </a:prstGeom>
          <a:noFill/>
        </p:spPr>
        <p:txBody>
          <a:bodyPr wrap="square" rtlCol="0">
            <a:spAutoFit/>
          </a:bodyPr>
          <a:lstStyle/>
          <a:p>
            <a:r>
              <a:rPr lang="en-US" sz="4000" dirty="0" smtClean="0"/>
              <a:t>There is, however, one contradictory phenomenon, which may prove that it is not absolutely impossible for ideas to arise, independent of their correspondent impressions.</a:t>
            </a:r>
            <a:endParaRPr lang="en-US" sz="4000" dirty="0"/>
          </a:p>
        </p:txBody>
      </p:sp>
    </p:spTree>
    <p:extLst>
      <p:ext uri="{BB962C8B-B14F-4D97-AF65-F5344CB8AC3E}">
        <p14:creationId xmlns:p14="http://schemas.microsoft.com/office/powerpoint/2010/main" val="31588281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751252"/>
            <a:ext cx="6072945" cy="869679"/>
          </a:xfrm>
        </p:spPr>
        <p:txBody>
          <a:bodyPr>
            <a:noAutofit/>
          </a:bodyPr>
          <a:lstStyle/>
          <a:p>
            <a:pPr algn="l"/>
            <a:r>
              <a:rPr lang="en-US" sz="3600" dirty="0" smtClean="0">
                <a:solidFill>
                  <a:srgbClr val="0000FF"/>
                </a:solidFill>
              </a:rPr>
              <a:t>But quickly adds:</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
        <p:nvSpPr>
          <p:cNvPr id="3" name="TextBox 2"/>
          <p:cNvSpPr txBox="1"/>
          <p:nvPr/>
        </p:nvSpPr>
        <p:spPr>
          <a:xfrm>
            <a:off x="779550" y="2149072"/>
            <a:ext cx="7984105" cy="3170099"/>
          </a:xfrm>
          <a:prstGeom prst="rect">
            <a:avLst/>
          </a:prstGeom>
          <a:noFill/>
        </p:spPr>
        <p:txBody>
          <a:bodyPr wrap="square" rtlCol="0">
            <a:spAutoFit/>
          </a:bodyPr>
          <a:lstStyle/>
          <a:p>
            <a:r>
              <a:rPr lang="en-US" sz="4000" dirty="0" smtClean="0"/>
              <a:t>There is, however, one contradictory phenomenon, which may prove that it is not absolutely impossible for ideas to arise, independent of their correspondent impressions.</a:t>
            </a:r>
            <a:endParaRPr lang="en-US" sz="4000" dirty="0"/>
          </a:p>
        </p:txBody>
      </p:sp>
      <p:sp>
        <p:nvSpPr>
          <p:cNvPr id="5" name="Title 1"/>
          <p:cNvSpPr txBox="1">
            <a:spLocks/>
          </p:cNvSpPr>
          <p:nvPr/>
        </p:nvSpPr>
        <p:spPr>
          <a:xfrm>
            <a:off x="1973098" y="5455742"/>
            <a:ext cx="6790558" cy="8696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FF0000"/>
                </a:solidFill>
              </a:rPr>
              <a:t>Contradiction? </a:t>
            </a:r>
            <a:r>
              <a:rPr lang="en-US" sz="3600" dirty="0" smtClean="0">
                <a:solidFill>
                  <a:schemeClr val="bg1"/>
                </a:solidFill>
              </a:rPr>
              <a:t>o</a:t>
            </a:r>
            <a:r>
              <a:rPr lang="en-US" sz="3600" dirty="0" smtClean="0">
                <a:solidFill>
                  <a:srgbClr val="FFFFFF"/>
                </a:solidFill>
              </a:rPr>
              <a:t>r </a:t>
            </a:r>
            <a:r>
              <a:rPr lang="en-US" sz="3600" dirty="0" smtClean="0">
                <a:solidFill>
                  <a:srgbClr val="FFFFFF"/>
                </a:solidFill>
              </a:rPr>
              <a:t>Qualification</a:t>
            </a:r>
            <a:r>
              <a:rPr lang="en-US" sz="3600" dirty="0" smtClean="0">
                <a:solidFill>
                  <a:srgbClr val="FFFFFF"/>
                </a:solidFill>
              </a:rPr>
              <a:t>?</a:t>
            </a:r>
            <a:endParaRPr lang="en-US" sz="3600" dirty="0">
              <a:solidFill>
                <a:srgbClr val="FFFFFF"/>
              </a:solidFill>
            </a:endParaRPr>
          </a:p>
        </p:txBody>
      </p:sp>
    </p:spTree>
    <p:extLst>
      <p:ext uri="{BB962C8B-B14F-4D97-AF65-F5344CB8AC3E}">
        <p14:creationId xmlns:p14="http://schemas.microsoft.com/office/powerpoint/2010/main" val="10183526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291" y="751252"/>
            <a:ext cx="6072945" cy="869679"/>
          </a:xfrm>
        </p:spPr>
        <p:txBody>
          <a:bodyPr>
            <a:noAutofit/>
          </a:bodyPr>
          <a:lstStyle/>
          <a:p>
            <a:pPr algn="l"/>
            <a:r>
              <a:rPr lang="en-US" sz="3600" dirty="0" smtClean="0">
                <a:solidFill>
                  <a:srgbClr val="0000FF"/>
                </a:solidFill>
              </a:rPr>
              <a:t>But quickly adds:</a:t>
            </a:r>
            <a:endParaRPr lang="en-US" sz="3600" dirty="0">
              <a:solidFill>
                <a:srgbClr val="0000FF"/>
              </a:solidFill>
            </a:endParaRPr>
          </a:p>
        </p:txBody>
      </p:sp>
      <p:pic>
        <p:nvPicPr>
          <p:cNvPr id="4" name="Picture 3"/>
          <p:cNvPicPr>
            <a:picLocks noChangeAspect="1"/>
          </p:cNvPicPr>
          <p:nvPr/>
        </p:nvPicPr>
        <p:blipFill>
          <a:blip r:embed="rId3"/>
          <a:stretch>
            <a:fillRect/>
          </a:stretch>
        </p:blipFill>
        <p:spPr>
          <a:xfrm>
            <a:off x="289188" y="238922"/>
            <a:ext cx="1383073" cy="1897577"/>
          </a:xfrm>
          <a:prstGeom prst="rect">
            <a:avLst/>
          </a:prstGeom>
        </p:spPr>
      </p:pic>
      <p:sp>
        <p:nvSpPr>
          <p:cNvPr id="3" name="TextBox 2"/>
          <p:cNvSpPr txBox="1"/>
          <p:nvPr/>
        </p:nvSpPr>
        <p:spPr>
          <a:xfrm>
            <a:off x="779550" y="2149072"/>
            <a:ext cx="7984105" cy="3170099"/>
          </a:xfrm>
          <a:prstGeom prst="rect">
            <a:avLst/>
          </a:prstGeom>
          <a:noFill/>
        </p:spPr>
        <p:txBody>
          <a:bodyPr wrap="square" rtlCol="0">
            <a:spAutoFit/>
          </a:bodyPr>
          <a:lstStyle/>
          <a:p>
            <a:r>
              <a:rPr lang="en-US" sz="4000" dirty="0" smtClean="0"/>
              <a:t>There is, however, one contradictory phenomenon, which may prove that it is not absolutely impossible for ideas to arise, independent of their correspondent impressions.</a:t>
            </a:r>
            <a:endParaRPr lang="en-US" sz="4000" dirty="0"/>
          </a:p>
        </p:txBody>
      </p:sp>
      <p:sp>
        <p:nvSpPr>
          <p:cNvPr id="5" name="Title 1"/>
          <p:cNvSpPr txBox="1">
            <a:spLocks/>
          </p:cNvSpPr>
          <p:nvPr/>
        </p:nvSpPr>
        <p:spPr>
          <a:xfrm>
            <a:off x="1973098" y="5455742"/>
            <a:ext cx="6790558" cy="8696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FF0000"/>
                </a:solidFill>
              </a:rPr>
              <a:t>Contradiction? </a:t>
            </a:r>
            <a:r>
              <a:rPr lang="en-US" sz="3600" dirty="0" smtClean="0">
                <a:solidFill>
                  <a:schemeClr val="bg1"/>
                </a:solidFill>
              </a:rPr>
              <a:t>or</a:t>
            </a:r>
            <a:r>
              <a:rPr lang="en-US" sz="3600" dirty="0" smtClean="0">
                <a:solidFill>
                  <a:srgbClr val="FF0000"/>
                </a:solidFill>
              </a:rPr>
              <a:t> </a:t>
            </a:r>
            <a:r>
              <a:rPr lang="en-US" sz="3600" dirty="0" smtClean="0">
                <a:solidFill>
                  <a:srgbClr val="FF0000"/>
                </a:solidFill>
              </a:rPr>
              <a:t>Qualification</a:t>
            </a:r>
            <a:r>
              <a:rPr lang="en-US" sz="3600" dirty="0" smtClean="0">
                <a:solidFill>
                  <a:srgbClr val="FF0000"/>
                </a:solidFill>
              </a:rPr>
              <a:t>?</a:t>
            </a:r>
            <a:endParaRPr lang="en-US" sz="3600" dirty="0">
              <a:solidFill>
                <a:srgbClr val="FF0000"/>
              </a:solidFill>
            </a:endParaRPr>
          </a:p>
        </p:txBody>
      </p:sp>
    </p:spTree>
    <p:extLst>
      <p:ext uri="{BB962C8B-B14F-4D97-AF65-F5344CB8AC3E}">
        <p14:creationId xmlns:p14="http://schemas.microsoft.com/office/powerpoint/2010/main" val="13849715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72261" y="1182035"/>
            <a:ext cx="5750362" cy="5864588"/>
            <a:chOff x="1143000" y="0"/>
            <a:chExt cx="6858000" cy="6858000"/>
          </a:xfrm>
        </p:grpSpPr>
        <p:pic>
          <p:nvPicPr>
            <p:cNvPr id="7" name="Picture 6"/>
            <p:cNvPicPr>
              <a:picLocks noChangeAspect="1"/>
            </p:cNvPicPr>
            <p:nvPr/>
          </p:nvPicPr>
          <p:blipFill>
            <a:blip r:embed="rId3"/>
            <a:stretch>
              <a:fillRect/>
            </a:stretch>
          </p:blipFill>
          <p:spPr>
            <a:xfrm>
              <a:off x="1143000" y="0"/>
              <a:ext cx="6858000" cy="6858000"/>
            </a:xfrm>
            <a:prstGeom prst="rect">
              <a:avLst/>
            </a:prstGeom>
          </p:spPr>
        </p:pic>
        <p:pic>
          <p:nvPicPr>
            <p:cNvPr id="8" name="Picture 7"/>
            <p:cNvPicPr>
              <a:picLocks noChangeAspect="1"/>
            </p:cNvPicPr>
            <p:nvPr/>
          </p:nvPicPr>
          <p:blipFill>
            <a:blip r:embed="rId4"/>
            <a:stretch>
              <a:fillRect/>
            </a:stretch>
          </p:blipFill>
          <p:spPr>
            <a:xfrm>
              <a:off x="1143000" y="0"/>
              <a:ext cx="6858000" cy="6858000"/>
            </a:xfrm>
            <a:prstGeom prst="rect">
              <a:avLst/>
            </a:prstGeom>
          </p:spPr>
        </p:pic>
      </p:grpSp>
      <p:sp>
        <p:nvSpPr>
          <p:cNvPr id="2" name="Title 1"/>
          <p:cNvSpPr>
            <a:spLocks noGrp="1"/>
          </p:cNvSpPr>
          <p:nvPr>
            <p:ph type="title"/>
          </p:nvPr>
        </p:nvSpPr>
        <p:spPr>
          <a:xfrm>
            <a:off x="1848291" y="751252"/>
            <a:ext cx="6072945" cy="869679"/>
          </a:xfrm>
        </p:spPr>
        <p:txBody>
          <a:bodyPr>
            <a:noAutofit/>
          </a:bodyPr>
          <a:lstStyle/>
          <a:p>
            <a:pPr algn="l"/>
            <a:r>
              <a:rPr lang="en-US" sz="3600" dirty="0" smtClean="0">
                <a:solidFill>
                  <a:srgbClr val="0000FF"/>
                </a:solidFill>
              </a:rPr>
              <a:t>Hume begins by saying:</a:t>
            </a:r>
            <a:endParaRPr lang="en-US" sz="3600" dirty="0">
              <a:solidFill>
                <a:srgbClr val="0000FF"/>
              </a:solidFill>
            </a:endParaRPr>
          </a:p>
        </p:txBody>
      </p:sp>
      <p:pic>
        <p:nvPicPr>
          <p:cNvPr id="4" name="Picture 3"/>
          <p:cNvPicPr>
            <a:picLocks noChangeAspect="1"/>
          </p:cNvPicPr>
          <p:nvPr/>
        </p:nvPicPr>
        <p:blipFill>
          <a:blip r:embed="rId5"/>
          <a:stretch>
            <a:fillRect/>
          </a:stretch>
        </p:blipFill>
        <p:spPr>
          <a:xfrm>
            <a:off x="289188" y="238922"/>
            <a:ext cx="1383073" cy="1897577"/>
          </a:xfrm>
          <a:prstGeom prst="rect">
            <a:avLst/>
          </a:prstGeom>
        </p:spPr>
      </p:pic>
    </p:spTree>
    <p:extLst>
      <p:ext uri="{BB962C8B-B14F-4D97-AF65-F5344CB8AC3E}">
        <p14:creationId xmlns:p14="http://schemas.microsoft.com/office/powerpoint/2010/main" val="27292054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672261" y="1182035"/>
            <a:ext cx="5750362" cy="5864588"/>
          </a:xfrm>
          <a:prstGeom prst="rect">
            <a:avLst/>
          </a:prstGeom>
        </p:spPr>
      </p:pic>
      <p:sp>
        <p:nvSpPr>
          <p:cNvPr id="2" name="Title 1"/>
          <p:cNvSpPr>
            <a:spLocks noGrp="1"/>
          </p:cNvSpPr>
          <p:nvPr>
            <p:ph type="title"/>
          </p:nvPr>
        </p:nvSpPr>
        <p:spPr>
          <a:xfrm>
            <a:off x="1848291" y="751252"/>
            <a:ext cx="6072945" cy="869679"/>
          </a:xfrm>
        </p:spPr>
        <p:txBody>
          <a:bodyPr>
            <a:noAutofit/>
          </a:bodyPr>
          <a:lstStyle/>
          <a:p>
            <a:pPr algn="l"/>
            <a:r>
              <a:rPr lang="en-US" sz="3600" dirty="0" smtClean="0">
                <a:solidFill>
                  <a:srgbClr val="0000FF"/>
                </a:solidFill>
              </a:rPr>
              <a:t>Hume begins by saying:</a:t>
            </a:r>
            <a:endParaRPr lang="en-US" sz="3600" dirty="0">
              <a:solidFill>
                <a:srgbClr val="0000FF"/>
              </a:solidFill>
            </a:endParaRPr>
          </a:p>
        </p:txBody>
      </p:sp>
      <p:pic>
        <p:nvPicPr>
          <p:cNvPr id="4" name="Picture 3"/>
          <p:cNvPicPr>
            <a:picLocks noChangeAspect="1"/>
          </p:cNvPicPr>
          <p:nvPr/>
        </p:nvPicPr>
        <p:blipFill>
          <a:blip r:embed="rId4"/>
          <a:stretch>
            <a:fillRect/>
          </a:stretch>
        </p:blipFill>
        <p:spPr>
          <a:xfrm>
            <a:off x="289188" y="238922"/>
            <a:ext cx="1383073" cy="1897577"/>
          </a:xfrm>
          <a:prstGeom prst="rect">
            <a:avLst/>
          </a:prstGeom>
        </p:spPr>
      </p:pic>
      <p:sp>
        <p:nvSpPr>
          <p:cNvPr id="3" name="TextBox 2"/>
          <p:cNvSpPr txBox="1"/>
          <p:nvPr/>
        </p:nvSpPr>
        <p:spPr>
          <a:xfrm>
            <a:off x="779550" y="2149072"/>
            <a:ext cx="7984105" cy="3785652"/>
          </a:xfrm>
          <a:prstGeom prst="rect">
            <a:avLst/>
          </a:prstGeom>
          <a:noFill/>
        </p:spPr>
        <p:txBody>
          <a:bodyPr wrap="square" rtlCol="0">
            <a:spAutoFit/>
          </a:bodyPr>
          <a:lstStyle/>
          <a:p>
            <a:r>
              <a:rPr lang="is-IS" sz="4000" dirty="0" smtClean="0"/>
              <a:t>…</a:t>
            </a:r>
            <a:r>
              <a:rPr lang="en-US" sz="4000" dirty="0" smtClean="0"/>
              <a:t>the several distinct ideas of </a:t>
            </a:r>
            <a:r>
              <a:rPr lang="en-US" sz="4000" dirty="0" err="1" smtClean="0"/>
              <a:t>colour</a:t>
            </a:r>
            <a:r>
              <a:rPr lang="en-US" sz="4000" dirty="0" smtClean="0"/>
              <a:t>, which enter by the eye, or those</a:t>
            </a:r>
          </a:p>
          <a:p>
            <a:r>
              <a:rPr lang="en-US" sz="4000" dirty="0" smtClean="0"/>
              <a:t>of sound, which are conveyed by the ear, are really different from each</a:t>
            </a:r>
          </a:p>
          <a:p>
            <a:r>
              <a:rPr lang="en-US" sz="4000" dirty="0" smtClean="0"/>
              <a:t>other; though, at the same time, resembling.</a:t>
            </a:r>
            <a:endParaRPr lang="en-US" sz="4000" dirty="0"/>
          </a:p>
        </p:txBody>
      </p:sp>
    </p:spTree>
    <p:extLst>
      <p:ext uri="{BB962C8B-B14F-4D97-AF65-F5344CB8AC3E}">
        <p14:creationId xmlns:p14="http://schemas.microsoft.com/office/powerpoint/2010/main" val="2513939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1054</TotalTime>
  <Words>2677</Words>
  <Application>Microsoft Macintosh PowerPoint</Application>
  <PresentationFormat>On-screen Show (4:3)</PresentationFormat>
  <Paragraphs>193</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The missing shade of blue</vt:lpstr>
      <vt:lpstr>Hume has already claimed:</vt:lpstr>
      <vt:lpstr>and adds:</vt:lpstr>
      <vt:lpstr>and...</vt:lpstr>
      <vt:lpstr>But quickly adds:</vt:lpstr>
      <vt:lpstr>But quickly adds:</vt:lpstr>
      <vt:lpstr>But quickly adds:</vt:lpstr>
      <vt:lpstr>Hume begins by saying:</vt:lpstr>
      <vt:lpstr>Hume begins by saying:</vt:lpstr>
      <vt:lpstr>Hume begins by saying:</vt:lpstr>
      <vt:lpstr>Hume begins by saying:</vt:lpstr>
      <vt:lpstr>He then says:</vt:lpstr>
      <vt:lpstr>He then says:</vt:lpstr>
      <vt:lpstr>He says this must be true because otherwise it would be possible…</vt:lpstr>
      <vt:lpstr>Hume is using a form of argument known as reductio ad absurdum.  He is attempting to prove his claim by showing that if you assume it is not true you will end up with an absurd conclusion.</vt:lpstr>
      <vt:lpstr>Hume doesn’t spell out the detail but it can be put like this…</vt:lpstr>
      <vt:lpstr>Hume doesn’t spell out the detail but it can be put like this…</vt:lpstr>
      <vt:lpstr>Hume doesn’t spell out the detail but it can be put like this…</vt:lpstr>
      <vt:lpstr>Hume doesn’t spell out the detail but it can be put like this…</vt:lpstr>
      <vt:lpstr>Hume doesn’t spell out the detail but it can be put like this…</vt:lpstr>
      <vt:lpstr>Hume doesn’t spell out the detail but it can be put like this…</vt:lpstr>
      <vt:lpstr>Hume doesn’t spell out the detail but it can be put like this…</vt:lpstr>
      <vt:lpstr>Hume doesn’t spell out the detail but it can be put like this…</vt:lpstr>
      <vt:lpstr>He then says:</vt:lpstr>
      <vt:lpstr>He then says:</vt:lpstr>
      <vt:lpstr>He then says:</vt:lpstr>
      <vt:lpstr>He then says:</vt:lpstr>
      <vt:lpstr>He then says:</vt:lpstr>
      <vt:lpstr>Hume makes two claims:</vt:lpstr>
      <vt:lpstr>Hume makes two claims:</vt:lpstr>
      <vt:lpstr>Hume makes two claims:</vt:lpstr>
      <vt:lpstr>Hume makes two claims:</vt:lpstr>
      <vt:lpstr>Hume makes two claims:</vt:lpstr>
      <vt:lpstr>He finishes by saying:</vt:lpstr>
      <vt:lpstr>He finishes by saying:</vt:lpstr>
      <vt:lpstr>He finishes by saying:</vt:lpstr>
      <vt:lpstr>PowerPoint Presentation</vt:lpstr>
    </vt:vector>
  </TitlesOfParts>
  <Company>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P</dc:creator>
  <cp:lastModifiedBy>C P</cp:lastModifiedBy>
  <cp:revision>41</cp:revision>
  <dcterms:created xsi:type="dcterms:W3CDTF">2018-12-01T16:03:45Z</dcterms:created>
  <dcterms:modified xsi:type="dcterms:W3CDTF">2018-12-02T12:45:37Z</dcterms:modified>
</cp:coreProperties>
</file>